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9" r:id="rId3"/>
    <p:sldId id="257" r:id="rId4"/>
    <p:sldId id="258" r:id="rId5"/>
    <p:sldId id="260" r:id="rId6"/>
    <p:sldId id="266" r:id="rId7"/>
    <p:sldId id="269" r:id="rId8"/>
    <p:sldId id="267" r:id="rId9"/>
    <p:sldId id="268" r:id="rId10"/>
    <p:sldId id="261" r:id="rId11"/>
    <p:sldId id="262" r:id="rId12"/>
    <p:sldId id="265" r:id="rId13"/>
    <p:sldId id="270" r:id="rId14"/>
    <p:sldId id="271" r:id="rId15"/>
    <p:sldId id="272" r:id="rId16"/>
    <p:sldId id="273" r:id="rId17"/>
    <p:sldId id="275" r:id="rId18"/>
    <p:sldId id="274" r:id="rId19"/>
    <p:sldId id="276" r:id="rId20"/>
  </p:sldIdLst>
  <p:sldSz cx="18288000" cy="13716000"/>
  <p:notesSz cx="6858000" cy="9144000"/>
  <p:defaultText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5B7BB79-29F3-FF4D-9788-722E274C3E35}">
          <p14:sldIdLst>
            <p14:sldId id="256"/>
            <p14:sldId id="259"/>
            <p14:sldId id="257"/>
            <p14:sldId id="258"/>
            <p14:sldId id="260"/>
            <p14:sldId id="266"/>
            <p14:sldId id="269"/>
            <p14:sldId id="267"/>
            <p14:sldId id="268"/>
            <p14:sldId id="261"/>
            <p14:sldId id="262"/>
            <p14:sldId id="265"/>
            <p14:sldId id="270"/>
            <p14:sldId id="271"/>
            <p14:sldId id="272"/>
            <p14:sldId id="273"/>
            <p14:sldId id="275"/>
            <p14:sldId id="274"/>
            <p14:sldId id="276"/>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ric Czech"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50" d="100"/>
          <a:sy n="50" d="100"/>
        </p:scale>
        <p:origin x="-1128" y="152"/>
      </p:cViewPr>
      <p:guideLst>
        <p:guide orient="horz" pos="4320"/>
        <p:guide pos="57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printerSettings" Target="printerSettings/printerSettings1.bin"/><Relationship Id="rId22" Type="http://schemas.openxmlformats.org/officeDocument/2006/relationships/commentAuthors" Target="commentAuthors.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4260853"/>
            <a:ext cx="15544800" cy="2940050"/>
          </a:xfrm>
        </p:spPr>
        <p:txBody>
          <a:bodyPr/>
          <a:lstStyle/>
          <a:p>
            <a:r>
              <a:rPr lang="en-US" smtClean="0"/>
              <a:t>Click to edit Master title style</a:t>
            </a:r>
            <a:endParaRPr lang="en-US"/>
          </a:p>
        </p:txBody>
      </p:sp>
      <p:sp>
        <p:nvSpPr>
          <p:cNvPr id="3" name="Subtitle 2"/>
          <p:cNvSpPr>
            <a:spLocks noGrp="1"/>
          </p:cNvSpPr>
          <p:nvPr>
            <p:ph type="subTitle" idx="1"/>
          </p:nvPr>
        </p:nvSpPr>
        <p:spPr>
          <a:xfrm>
            <a:off x="2743200" y="7772400"/>
            <a:ext cx="12801600" cy="3505200"/>
          </a:xfrm>
        </p:spPr>
        <p:txBody>
          <a:bodyPr/>
          <a:lstStyle>
            <a:lvl1pPr marL="0" indent="0" algn="ctr">
              <a:buNone/>
              <a:defRPr>
                <a:solidFill>
                  <a:schemeClr val="tx1">
                    <a:tint val="75000"/>
                  </a:schemeClr>
                </a:solidFill>
              </a:defRPr>
            </a:lvl1pPr>
            <a:lvl2pPr marL="914400" indent="0" algn="ctr">
              <a:buNone/>
              <a:defRPr>
                <a:solidFill>
                  <a:schemeClr val="tx1">
                    <a:tint val="75000"/>
                  </a:schemeClr>
                </a:solidFill>
              </a:defRPr>
            </a:lvl2pPr>
            <a:lvl3pPr marL="1828800" indent="0" algn="ctr">
              <a:buNone/>
              <a:defRPr>
                <a:solidFill>
                  <a:schemeClr val="tx1">
                    <a:tint val="75000"/>
                  </a:schemeClr>
                </a:solidFill>
              </a:defRPr>
            </a:lvl3pPr>
            <a:lvl4pPr marL="2743200" indent="0" algn="ctr">
              <a:buNone/>
              <a:defRPr>
                <a:solidFill>
                  <a:schemeClr val="tx1">
                    <a:tint val="75000"/>
                  </a:schemeClr>
                </a:solidFill>
              </a:defRPr>
            </a:lvl4pPr>
            <a:lvl5pPr marL="3657600" indent="0" algn="ctr">
              <a:buNone/>
              <a:defRPr>
                <a:solidFill>
                  <a:schemeClr val="tx1">
                    <a:tint val="75000"/>
                  </a:schemeClr>
                </a:solidFill>
              </a:defRPr>
            </a:lvl5pPr>
            <a:lvl6pPr marL="4572000" indent="0" algn="ctr">
              <a:buNone/>
              <a:defRPr>
                <a:solidFill>
                  <a:schemeClr val="tx1">
                    <a:tint val="75000"/>
                  </a:schemeClr>
                </a:solidFill>
              </a:defRPr>
            </a:lvl6pPr>
            <a:lvl7pPr marL="5486400" indent="0" algn="ctr">
              <a:buNone/>
              <a:defRPr>
                <a:solidFill>
                  <a:schemeClr val="tx1">
                    <a:tint val="75000"/>
                  </a:schemeClr>
                </a:solidFill>
              </a:defRPr>
            </a:lvl7pPr>
            <a:lvl8pPr marL="6400800" indent="0" algn="ctr">
              <a:buNone/>
              <a:defRPr>
                <a:solidFill>
                  <a:schemeClr val="tx1">
                    <a:tint val="75000"/>
                  </a:schemeClr>
                </a:solidFill>
              </a:defRPr>
            </a:lvl8pPr>
            <a:lvl9pPr marL="73152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F571323-3637-4E47-837E-C3FB9E8A27FA}" type="datetimeFigureOut">
              <a:rPr lang="en-US" smtClean="0"/>
              <a:t>4/4/16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1D34AB-F7E2-0247-8A29-42879891B40A}" type="slidenum">
              <a:rPr lang="en-US" smtClean="0"/>
              <a:t>‹#›</a:t>
            </a:fld>
            <a:endParaRPr lang="en-US"/>
          </a:p>
        </p:txBody>
      </p:sp>
    </p:spTree>
    <p:extLst>
      <p:ext uri="{BB962C8B-B14F-4D97-AF65-F5344CB8AC3E}">
        <p14:creationId xmlns:p14="http://schemas.microsoft.com/office/powerpoint/2010/main" val="3430424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571323-3637-4E47-837E-C3FB9E8A27FA}" type="datetimeFigureOut">
              <a:rPr lang="en-US" smtClean="0"/>
              <a:t>4/4/16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1D34AB-F7E2-0247-8A29-42879891B40A}" type="slidenum">
              <a:rPr lang="en-US" smtClean="0"/>
              <a:t>‹#›</a:t>
            </a:fld>
            <a:endParaRPr lang="en-US"/>
          </a:p>
        </p:txBody>
      </p:sp>
    </p:spTree>
    <p:extLst>
      <p:ext uri="{BB962C8B-B14F-4D97-AF65-F5344CB8AC3E}">
        <p14:creationId xmlns:p14="http://schemas.microsoft.com/office/powerpoint/2010/main" val="334798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258800" y="549279"/>
            <a:ext cx="4114800" cy="117030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14400" y="549279"/>
            <a:ext cx="12039600" cy="117030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571323-3637-4E47-837E-C3FB9E8A27FA}" type="datetimeFigureOut">
              <a:rPr lang="en-US" smtClean="0"/>
              <a:t>4/4/16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1D34AB-F7E2-0247-8A29-42879891B40A}" type="slidenum">
              <a:rPr lang="en-US" smtClean="0"/>
              <a:t>‹#›</a:t>
            </a:fld>
            <a:endParaRPr lang="en-US"/>
          </a:p>
        </p:txBody>
      </p:sp>
    </p:spTree>
    <p:extLst>
      <p:ext uri="{BB962C8B-B14F-4D97-AF65-F5344CB8AC3E}">
        <p14:creationId xmlns:p14="http://schemas.microsoft.com/office/powerpoint/2010/main" val="3348796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lvl1pPr>
              <a:defRPr sz="40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571323-3637-4E47-837E-C3FB9E8A27FA}" type="datetimeFigureOut">
              <a:rPr lang="en-US" smtClean="0"/>
              <a:t>4/4/16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1D34AB-F7E2-0247-8A29-42879891B40A}" type="slidenum">
              <a:rPr lang="en-US" smtClean="0"/>
              <a:t>‹#›</a:t>
            </a:fld>
            <a:endParaRPr lang="en-US"/>
          </a:p>
        </p:txBody>
      </p:sp>
    </p:spTree>
    <p:extLst>
      <p:ext uri="{BB962C8B-B14F-4D97-AF65-F5344CB8AC3E}">
        <p14:creationId xmlns:p14="http://schemas.microsoft.com/office/powerpoint/2010/main" val="31056641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4626" y="8813803"/>
            <a:ext cx="15544800" cy="2724150"/>
          </a:xfrm>
        </p:spPr>
        <p:txBody>
          <a:bodyPr anchor="t"/>
          <a:lstStyle>
            <a:lvl1pPr algn="l">
              <a:defRPr sz="8000" b="1" cap="all"/>
            </a:lvl1pPr>
          </a:lstStyle>
          <a:p>
            <a:r>
              <a:rPr lang="en-US" smtClean="0"/>
              <a:t>Click to edit Master title style</a:t>
            </a:r>
            <a:endParaRPr lang="en-US"/>
          </a:p>
        </p:txBody>
      </p:sp>
      <p:sp>
        <p:nvSpPr>
          <p:cNvPr id="3" name="Text Placeholder 2"/>
          <p:cNvSpPr>
            <a:spLocks noGrp="1"/>
          </p:cNvSpPr>
          <p:nvPr>
            <p:ph type="body" idx="1"/>
          </p:nvPr>
        </p:nvSpPr>
        <p:spPr>
          <a:xfrm>
            <a:off x="1444626" y="5813427"/>
            <a:ext cx="15544800" cy="3000374"/>
          </a:xfrm>
        </p:spPr>
        <p:txBody>
          <a:bodyPr anchor="b"/>
          <a:lstStyle>
            <a:lvl1pPr marL="0" indent="0">
              <a:buNone/>
              <a:defRPr sz="4000">
                <a:solidFill>
                  <a:schemeClr val="tx1">
                    <a:tint val="75000"/>
                  </a:schemeClr>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F571323-3637-4E47-837E-C3FB9E8A27FA}" type="datetimeFigureOut">
              <a:rPr lang="en-US" smtClean="0"/>
              <a:t>4/4/16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1D34AB-F7E2-0247-8A29-42879891B40A}" type="slidenum">
              <a:rPr lang="en-US" smtClean="0"/>
              <a:t>‹#›</a:t>
            </a:fld>
            <a:endParaRPr lang="en-US"/>
          </a:p>
        </p:txBody>
      </p:sp>
    </p:spTree>
    <p:extLst>
      <p:ext uri="{BB962C8B-B14F-4D97-AF65-F5344CB8AC3E}">
        <p14:creationId xmlns:p14="http://schemas.microsoft.com/office/powerpoint/2010/main" val="1421920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14400" y="3200403"/>
            <a:ext cx="8077200" cy="9051926"/>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9296400" y="3200403"/>
            <a:ext cx="8077200" cy="9051926"/>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F571323-3637-4E47-837E-C3FB9E8A27FA}" type="datetimeFigureOut">
              <a:rPr lang="en-US" smtClean="0"/>
              <a:t>4/4/16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1D34AB-F7E2-0247-8A29-42879891B40A}" type="slidenum">
              <a:rPr lang="en-US" smtClean="0"/>
              <a:t>‹#›</a:t>
            </a:fld>
            <a:endParaRPr lang="en-US"/>
          </a:p>
        </p:txBody>
      </p:sp>
    </p:spTree>
    <p:extLst>
      <p:ext uri="{BB962C8B-B14F-4D97-AF65-F5344CB8AC3E}">
        <p14:creationId xmlns:p14="http://schemas.microsoft.com/office/powerpoint/2010/main" val="42517526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914400" y="3070227"/>
            <a:ext cx="8080376" cy="1279526"/>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smtClean="0"/>
              <a:t>Click to edit Master text styles</a:t>
            </a:r>
          </a:p>
        </p:txBody>
      </p:sp>
      <p:sp>
        <p:nvSpPr>
          <p:cNvPr id="4" name="Content Placeholder 3"/>
          <p:cNvSpPr>
            <a:spLocks noGrp="1"/>
          </p:cNvSpPr>
          <p:nvPr>
            <p:ph sz="half" idx="2"/>
          </p:nvPr>
        </p:nvSpPr>
        <p:spPr>
          <a:xfrm>
            <a:off x="914400" y="4349750"/>
            <a:ext cx="8080376" cy="7902576"/>
          </a:xfrm>
        </p:spPr>
        <p:txBody>
          <a:bodyPr/>
          <a:lstStyle>
            <a:lvl1pPr>
              <a:defRPr sz="48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9290055" y="3070227"/>
            <a:ext cx="8083550" cy="1279526"/>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smtClean="0"/>
              <a:t>Click to edit Master text styles</a:t>
            </a:r>
          </a:p>
        </p:txBody>
      </p:sp>
      <p:sp>
        <p:nvSpPr>
          <p:cNvPr id="6" name="Content Placeholder 5"/>
          <p:cNvSpPr>
            <a:spLocks noGrp="1"/>
          </p:cNvSpPr>
          <p:nvPr>
            <p:ph sz="quarter" idx="4"/>
          </p:nvPr>
        </p:nvSpPr>
        <p:spPr>
          <a:xfrm>
            <a:off x="9290055" y="4349750"/>
            <a:ext cx="8083550" cy="7902576"/>
          </a:xfrm>
        </p:spPr>
        <p:txBody>
          <a:bodyPr/>
          <a:lstStyle>
            <a:lvl1pPr>
              <a:defRPr sz="48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F571323-3637-4E47-837E-C3FB9E8A27FA}" type="datetimeFigureOut">
              <a:rPr lang="en-US" smtClean="0"/>
              <a:t>4/4/16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1D34AB-F7E2-0247-8A29-42879891B40A}" type="slidenum">
              <a:rPr lang="en-US" smtClean="0"/>
              <a:t>‹#›</a:t>
            </a:fld>
            <a:endParaRPr lang="en-US"/>
          </a:p>
        </p:txBody>
      </p:sp>
    </p:spTree>
    <p:extLst>
      <p:ext uri="{BB962C8B-B14F-4D97-AF65-F5344CB8AC3E}">
        <p14:creationId xmlns:p14="http://schemas.microsoft.com/office/powerpoint/2010/main" val="2100776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F571323-3637-4E47-837E-C3FB9E8A27FA}" type="datetimeFigureOut">
              <a:rPr lang="en-US" smtClean="0"/>
              <a:t>4/4/16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1D34AB-F7E2-0247-8A29-42879891B40A}" type="slidenum">
              <a:rPr lang="en-US" smtClean="0"/>
              <a:t>‹#›</a:t>
            </a:fld>
            <a:endParaRPr lang="en-US"/>
          </a:p>
        </p:txBody>
      </p:sp>
    </p:spTree>
    <p:extLst>
      <p:ext uri="{BB962C8B-B14F-4D97-AF65-F5344CB8AC3E}">
        <p14:creationId xmlns:p14="http://schemas.microsoft.com/office/powerpoint/2010/main" val="911113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571323-3637-4E47-837E-C3FB9E8A27FA}" type="datetimeFigureOut">
              <a:rPr lang="en-US" smtClean="0"/>
              <a:t>4/4/16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1D34AB-F7E2-0247-8A29-42879891B40A}" type="slidenum">
              <a:rPr lang="en-US" smtClean="0"/>
              <a:t>‹#›</a:t>
            </a:fld>
            <a:endParaRPr lang="en-US"/>
          </a:p>
        </p:txBody>
      </p:sp>
    </p:spTree>
    <p:extLst>
      <p:ext uri="{BB962C8B-B14F-4D97-AF65-F5344CB8AC3E}">
        <p14:creationId xmlns:p14="http://schemas.microsoft.com/office/powerpoint/2010/main" val="2949319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5" y="546099"/>
            <a:ext cx="6016626" cy="2324102"/>
          </a:xfrm>
        </p:spPr>
        <p:txBody>
          <a:bodyPr anchor="b"/>
          <a:lstStyle>
            <a:lvl1pPr algn="l">
              <a:defRPr sz="4000" b="1"/>
            </a:lvl1pPr>
          </a:lstStyle>
          <a:p>
            <a:r>
              <a:rPr lang="en-US" smtClean="0"/>
              <a:t>Click to edit Master title style</a:t>
            </a:r>
            <a:endParaRPr lang="en-US"/>
          </a:p>
        </p:txBody>
      </p:sp>
      <p:sp>
        <p:nvSpPr>
          <p:cNvPr id="3" name="Content Placeholder 2"/>
          <p:cNvSpPr>
            <a:spLocks noGrp="1"/>
          </p:cNvSpPr>
          <p:nvPr>
            <p:ph idx="1"/>
          </p:nvPr>
        </p:nvSpPr>
        <p:spPr>
          <a:xfrm>
            <a:off x="7150100" y="546105"/>
            <a:ext cx="10223500" cy="11706226"/>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914405" y="2870205"/>
            <a:ext cx="6016626" cy="9382126"/>
          </a:xfrm>
        </p:spPr>
        <p:txBody>
          <a:bodyPr/>
          <a:lstStyle>
            <a:lvl1pPr marL="0" indent="0">
              <a:buNone/>
              <a:defRPr sz="28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571323-3637-4E47-837E-C3FB9E8A27FA}" type="datetimeFigureOut">
              <a:rPr lang="en-US" smtClean="0"/>
              <a:t>4/4/16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1D34AB-F7E2-0247-8A29-42879891B40A}" type="slidenum">
              <a:rPr lang="en-US" smtClean="0"/>
              <a:t>‹#›</a:t>
            </a:fld>
            <a:endParaRPr lang="en-US"/>
          </a:p>
        </p:txBody>
      </p:sp>
    </p:spTree>
    <p:extLst>
      <p:ext uri="{BB962C8B-B14F-4D97-AF65-F5344CB8AC3E}">
        <p14:creationId xmlns:p14="http://schemas.microsoft.com/office/powerpoint/2010/main" val="2999755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84576" y="9601201"/>
            <a:ext cx="10972800" cy="1133478"/>
          </a:xfrm>
        </p:spPr>
        <p:txBody>
          <a:bodyPr anchor="b"/>
          <a:lstStyle>
            <a:lvl1pPr algn="l">
              <a:defRPr sz="4000" b="1"/>
            </a:lvl1pPr>
          </a:lstStyle>
          <a:p>
            <a:r>
              <a:rPr lang="en-US" smtClean="0"/>
              <a:t>Click to edit Master title style</a:t>
            </a:r>
            <a:endParaRPr lang="en-US"/>
          </a:p>
        </p:txBody>
      </p:sp>
      <p:sp>
        <p:nvSpPr>
          <p:cNvPr id="3" name="Picture Placeholder 2"/>
          <p:cNvSpPr>
            <a:spLocks noGrp="1"/>
          </p:cNvSpPr>
          <p:nvPr>
            <p:ph type="pic" idx="1"/>
          </p:nvPr>
        </p:nvSpPr>
        <p:spPr>
          <a:xfrm>
            <a:off x="3584576" y="1225550"/>
            <a:ext cx="10972800" cy="822960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p:cNvSpPr>
            <a:spLocks noGrp="1"/>
          </p:cNvSpPr>
          <p:nvPr>
            <p:ph type="body" sz="half" idx="2"/>
          </p:nvPr>
        </p:nvSpPr>
        <p:spPr>
          <a:xfrm>
            <a:off x="3584576" y="10734677"/>
            <a:ext cx="10972800" cy="1609726"/>
          </a:xfrm>
        </p:spPr>
        <p:txBody>
          <a:bodyPr/>
          <a:lstStyle>
            <a:lvl1pPr marL="0" indent="0">
              <a:buNone/>
              <a:defRPr sz="28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571323-3637-4E47-837E-C3FB9E8A27FA}" type="datetimeFigureOut">
              <a:rPr lang="en-US" smtClean="0"/>
              <a:t>4/4/16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1D34AB-F7E2-0247-8A29-42879891B40A}" type="slidenum">
              <a:rPr lang="en-US" smtClean="0"/>
              <a:t>‹#›</a:t>
            </a:fld>
            <a:endParaRPr lang="en-US"/>
          </a:p>
        </p:txBody>
      </p:sp>
    </p:spTree>
    <p:extLst>
      <p:ext uri="{BB962C8B-B14F-4D97-AF65-F5344CB8AC3E}">
        <p14:creationId xmlns:p14="http://schemas.microsoft.com/office/powerpoint/2010/main" val="220617804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549278"/>
            <a:ext cx="16459200" cy="2286000"/>
          </a:xfrm>
          <a:prstGeom prst="rect">
            <a:avLst/>
          </a:prstGeom>
        </p:spPr>
        <p:txBody>
          <a:bodyPr vert="horz" lIns="182880" tIns="91440" rIns="182880" bIns="9144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914400" y="3200403"/>
            <a:ext cx="16459200" cy="9051926"/>
          </a:xfrm>
          <a:prstGeom prst="rect">
            <a:avLst/>
          </a:prstGeom>
        </p:spPr>
        <p:txBody>
          <a:bodyPr vert="horz" lIns="182880" tIns="91440" rIns="182880" bIns="9144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914400" y="12712703"/>
            <a:ext cx="4267200" cy="730250"/>
          </a:xfrm>
          <a:prstGeom prst="rect">
            <a:avLst/>
          </a:prstGeom>
        </p:spPr>
        <p:txBody>
          <a:bodyPr vert="horz" lIns="182880" tIns="91440" rIns="182880" bIns="91440" rtlCol="0" anchor="ctr"/>
          <a:lstStyle>
            <a:lvl1pPr algn="l">
              <a:defRPr sz="2400">
                <a:solidFill>
                  <a:schemeClr val="tx1">
                    <a:tint val="75000"/>
                  </a:schemeClr>
                </a:solidFill>
              </a:defRPr>
            </a:lvl1pPr>
          </a:lstStyle>
          <a:p>
            <a:fld id="{0F571323-3637-4E47-837E-C3FB9E8A27FA}" type="datetimeFigureOut">
              <a:rPr lang="en-US" smtClean="0"/>
              <a:t>4/4/16</a:t>
            </a:fld>
            <a:endParaRPr lang="en-US"/>
          </a:p>
        </p:txBody>
      </p:sp>
      <p:sp>
        <p:nvSpPr>
          <p:cNvPr id="5" name="Footer Placeholder 4"/>
          <p:cNvSpPr>
            <a:spLocks noGrp="1"/>
          </p:cNvSpPr>
          <p:nvPr>
            <p:ph type="ftr" sz="quarter" idx="3"/>
          </p:nvPr>
        </p:nvSpPr>
        <p:spPr>
          <a:xfrm>
            <a:off x="6248400" y="12712703"/>
            <a:ext cx="5791200" cy="730250"/>
          </a:xfrm>
          <a:prstGeom prst="rect">
            <a:avLst/>
          </a:prstGeom>
        </p:spPr>
        <p:txBody>
          <a:bodyPr vert="horz" lIns="182880" tIns="91440" rIns="182880" bIns="91440" rtlCol="0" anchor="ctr"/>
          <a:lstStyle>
            <a:lvl1pPr algn="ctr">
              <a:defRPr sz="2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3106400" y="12712703"/>
            <a:ext cx="4267200" cy="730250"/>
          </a:xfrm>
          <a:prstGeom prst="rect">
            <a:avLst/>
          </a:prstGeom>
        </p:spPr>
        <p:txBody>
          <a:bodyPr vert="horz" lIns="182880" tIns="91440" rIns="182880" bIns="91440" rtlCol="0" anchor="ctr"/>
          <a:lstStyle>
            <a:lvl1pPr algn="r">
              <a:defRPr sz="2400">
                <a:solidFill>
                  <a:schemeClr val="tx1">
                    <a:tint val="75000"/>
                  </a:schemeClr>
                </a:solidFill>
              </a:defRPr>
            </a:lvl1pPr>
          </a:lstStyle>
          <a:p>
            <a:fld id="{7F1D34AB-F7E2-0247-8A29-42879891B40A}" type="slidenum">
              <a:rPr lang="en-US" smtClean="0"/>
              <a:t>‹#›</a:t>
            </a:fld>
            <a:endParaRPr lang="en-US"/>
          </a:p>
        </p:txBody>
      </p:sp>
    </p:spTree>
    <p:extLst>
      <p:ext uri="{BB962C8B-B14F-4D97-AF65-F5344CB8AC3E}">
        <p14:creationId xmlns:p14="http://schemas.microsoft.com/office/powerpoint/2010/main" val="15077901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8800" kern="1200">
          <a:solidFill>
            <a:schemeClr val="tx1"/>
          </a:solidFill>
          <a:latin typeface="+mj-lt"/>
          <a:ea typeface="+mj-ea"/>
          <a:cs typeface="+mj-cs"/>
        </a:defRPr>
      </a:lvl1pPr>
    </p:titleStyle>
    <p:bodyStyle>
      <a:lvl1pPr marL="685800" indent="-685800" algn="l" defTabSz="914400" rtl="0" eaLnBrk="1" latinLnBrk="0" hangingPunct="1">
        <a:spcBef>
          <a:spcPct val="20000"/>
        </a:spcBef>
        <a:buFont typeface="Arial"/>
        <a:buChar char="•"/>
        <a:defRPr sz="6400" kern="1200">
          <a:solidFill>
            <a:schemeClr val="tx1"/>
          </a:solidFill>
          <a:latin typeface="+mn-lt"/>
          <a:ea typeface="+mn-ea"/>
          <a:cs typeface="+mn-cs"/>
        </a:defRPr>
      </a:lvl1pPr>
      <a:lvl2pPr marL="1485900" indent="-571500" algn="l" defTabSz="914400" rtl="0" eaLnBrk="1" latinLnBrk="0" hangingPunct="1">
        <a:spcBef>
          <a:spcPct val="20000"/>
        </a:spcBef>
        <a:buFont typeface="Arial"/>
        <a:buChar char="–"/>
        <a:defRPr sz="5600" kern="1200">
          <a:solidFill>
            <a:schemeClr val="tx1"/>
          </a:solidFill>
          <a:latin typeface="+mn-lt"/>
          <a:ea typeface="+mn-ea"/>
          <a:cs typeface="+mn-cs"/>
        </a:defRPr>
      </a:lvl2pPr>
      <a:lvl3pPr marL="2286000" indent="-457200" algn="l" defTabSz="914400" rtl="0" eaLnBrk="1" latinLnBrk="0" hangingPunct="1">
        <a:spcBef>
          <a:spcPct val="20000"/>
        </a:spcBef>
        <a:buFont typeface="Arial"/>
        <a:buChar char="•"/>
        <a:defRPr sz="4800" kern="1200">
          <a:solidFill>
            <a:schemeClr val="tx1"/>
          </a:solidFill>
          <a:latin typeface="+mn-lt"/>
          <a:ea typeface="+mn-ea"/>
          <a:cs typeface="+mn-cs"/>
        </a:defRPr>
      </a:lvl3pPr>
      <a:lvl4pPr marL="3200400" indent="-457200" algn="l" defTabSz="914400" rtl="0" eaLnBrk="1" latinLnBrk="0" hangingPunct="1">
        <a:spcBef>
          <a:spcPct val="20000"/>
        </a:spcBef>
        <a:buFont typeface="Arial"/>
        <a:buChar char="–"/>
        <a:defRPr sz="4000" kern="1200">
          <a:solidFill>
            <a:schemeClr val="tx1"/>
          </a:solidFill>
          <a:latin typeface="+mn-lt"/>
          <a:ea typeface="+mn-ea"/>
          <a:cs typeface="+mn-cs"/>
        </a:defRPr>
      </a:lvl4pPr>
      <a:lvl5pPr marL="4114800" indent="-457200" algn="l" defTabSz="914400" rtl="0" eaLnBrk="1" latinLnBrk="0" hangingPunct="1">
        <a:spcBef>
          <a:spcPct val="20000"/>
        </a:spcBef>
        <a:buFont typeface="Arial"/>
        <a:buChar char="»"/>
        <a:defRPr sz="4000" kern="1200">
          <a:solidFill>
            <a:schemeClr val="tx1"/>
          </a:solidFill>
          <a:latin typeface="+mn-lt"/>
          <a:ea typeface="+mn-ea"/>
          <a:cs typeface="+mn-cs"/>
        </a:defRPr>
      </a:lvl5pPr>
      <a:lvl6pPr marL="5029200" indent="-457200" algn="l" defTabSz="914400" rtl="0" eaLnBrk="1" latinLnBrk="0" hangingPunct="1">
        <a:spcBef>
          <a:spcPct val="20000"/>
        </a:spcBef>
        <a:buFont typeface="Arial"/>
        <a:buChar char="•"/>
        <a:defRPr sz="4000" kern="1200">
          <a:solidFill>
            <a:schemeClr val="tx1"/>
          </a:solidFill>
          <a:latin typeface="+mn-lt"/>
          <a:ea typeface="+mn-ea"/>
          <a:cs typeface="+mn-cs"/>
        </a:defRPr>
      </a:lvl6pPr>
      <a:lvl7pPr marL="5943600" indent="-457200" algn="l" defTabSz="914400" rtl="0" eaLnBrk="1" latinLnBrk="0" hangingPunct="1">
        <a:spcBef>
          <a:spcPct val="20000"/>
        </a:spcBef>
        <a:buFont typeface="Arial"/>
        <a:buChar char="•"/>
        <a:defRPr sz="4000" kern="1200">
          <a:solidFill>
            <a:schemeClr val="tx1"/>
          </a:solidFill>
          <a:latin typeface="+mn-lt"/>
          <a:ea typeface="+mn-ea"/>
          <a:cs typeface="+mn-cs"/>
        </a:defRPr>
      </a:lvl7pPr>
      <a:lvl8pPr marL="6858000" indent="-457200" algn="l" defTabSz="914400" rtl="0" eaLnBrk="1" latinLnBrk="0" hangingPunct="1">
        <a:spcBef>
          <a:spcPct val="20000"/>
        </a:spcBef>
        <a:buFont typeface="Arial"/>
        <a:buChar char="•"/>
        <a:defRPr sz="4000" kern="1200">
          <a:solidFill>
            <a:schemeClr val="tx1"/>
          </a:solidFill>
          <a:latin typeface="+mn-lt"/>
          <a:ea typeface="+mn-ea"/>
          <a:cs typeface="+mn-cs"/>
        </a:defRPr>
      </a:lvl8pPr>
      <a:lvl9pPr marL="7772400" indent="-457200" algn="l" defTabSz="914400"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hyperlink" Target="http://arxiv.org/abs/0903.2003" TargetMode="External"/><Relationship Id="rId4" Type="http://schemas.openxmlformats.org/officeDocument/2006/relationships/hyperlink" Target="https://cran.r-project.org/web/packages/sda/sda.pdf" TargetMode="External"/><Relationship Id="rId5" Type="http://schemas.openxmlformats.org/officeDocument/2006/relationships/hyperlink" Target="https://web.stanford.edu/~hastie/Papers/RDA-6.pdf" TargetMode="External"/><Relationship Id="rId6" Type="http://schemas.openxmlformats.org/officeDocument/2006/relationships/hyperlink" Target="https://cran.r-project.org/web/packages/rda/rda.pdf" TargetMode="External"/><Relationship Id="rId7" Type="http://schemas.openxmlformats.org/officeDocument/2006/relationships/hyperlink" Target="http://www.pnas.org/content/99/10/6567.full.pdf" TargetMode="External"/><Relationship Id="rId1" Type="http://schemas.openxmlformats.org/officeDocument/2006/relationships/slideLayout" Target="../slideLayouts/slideLayout2.xml"/><Relationship Id="rId2" Type="http://schemas.openxmlformats.org/officeDocument/2006/relationships/hyperlink" Target="https://github.com/dmlc/xgboos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Documentation Slides</a:t>
            </a:r>
            <a:endParaRPr lang="en-US" dirty="0"/>
          </a:p>
        </p:txBody>
      </p:sp>
      <p:sp>
        <p:nvSpPr>
          <p:cNvPr id="3" name="Subtitle 2"/>
          <p:cNvSpPr>
            <a:spLocks noGrp="1"/>
          </p:cNvSpPr>
          <p:nvPr>
            <p:ph type="subTitle" idx="1"/>
          </p:nvPr>
        </p:nvSpPr>
        <p:spPr/>
        <p:txBody>
          <a:bodyPr/>
          <a:lstStyle/>
          <a:p>
            <a:r>
              <a:rPr lang="en-US" dirty="0" smtClean="0"/>
              <a:t>MUSC + BF </a:t>
            </a:r>
            <a:r>
              <a:rPr lang="en-US" dirty="0" err="1" smtClean="0"/>
              <a:t>Navitoclax</a:t>
            </a:r>
            <a:r>
              <a:rPr lang="en-US" dirty="0" smtClean="0"/>
              <a:t> Study</a:t>
            </a:r>
            <a:endParaRPr lang="en-US" dirty="0"/>
          </a:p>
        </p:txBody>
      </p:sp>
    </p:spTree>
    <p:extLst>
      <p:ext uri="{BB962C8B-B14F-4D97-AF65-F5344CB8AC3E}">
        <p14:creationId xmlns:p14="http://schemas.microsoft.com/office/powerpoint/2010/main" val="332038537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Ensemble Selection</a:t>
            </a:r>
            <a:endParaRPr lang="en-US" dirty="0"/>
          </a:p>
        </p:txBody>
      </p:sp>
      <p:pic>
        <p:nvPicPr>
          <p:cNvPr id="5" name="Picture 4" descr="error_correlation.png"/>
          <p:cNvPicPr>
            <a:picLocks noChangeAspect="1"/>
          </p:cNvPicPr>
          <p:nvPr/>
        </p:nvPicPr>
        <p:blipFill>
          <a:blip r:embed="rId2">
            <a:alphaModFix amt="77000"/>
            <a:extLst>
              <a:ext uri="{28A0092B-C50C-407E-A947-70E740481C1C}">
                <a14:useLocalDpi xmlns:a14="http://schemas.microsoft.com/office/drawing/2010/main" val="0"/>
              </a:ext>
            </a:extLst>
          </a:blip>
          <a:stretch>
            <a:fillRect/>
          </a:stretch>
        </p:blipFill>
        <p:spPr>
          <a:xfrm>
            <a:off x="914400" y="2419037"/>
            <a:ext cx="12945078" cy="9747566"/>
          </a:xfrm>
          <a:prstGeom prst="rect">
            <a:avLst/>
          </a:prstGeom>
        </p:spPr>
      </p:pic>
      <p:sp>
        <p:nvSpPr>
          <p:cNvPr id="6" name="TextBox 5"/>
          <p:cNvSpPr txBox="1"/>
          <p:nvPr/>
        </p:nvSpPr>
        <p:spPr>
          <a:xfrm>
            <a:off x="2353236" y="1593650"/>
            <a:ext cx="8702962" cy="1046440"/>
          </a:xfrm>
          <a:prstGeom prst="rect">
            <a:avLst/>
          </a:prstGeom>
          <a:noFill/>
        </p:spPr>
        <p:txBody>
          <a:bodyPr wrap="square" lIns="182880" tIns="91440" rIns="182880" bIns="91440" rtlCol="0">
            <a:spAutoFit/>
          </a:bodyPr>
          <a:lstStyle/>
          <a:p>
            <a:pPr algn="ctr"/>
            <a:r>
              <a:rPr lang="en-US" sz="2800" i="1" dirty="0"/>
              <a:t>Kappa Correlation Between Models </a:t>
            </a:r>
          </a:p>
          <a:p>
            <a:pPr algn="ctr"/>
            <a:r>
              <a:rPr lang="en-US" sz="2800" i="1" dirty="0"/>
              <a:t>(across 30 folds)</a:t>
            </a:r>
          </a:p>
        </p:txBody>
      </p:sp>
      <p:sp>
        <p:nvSpPr>
          <p:cNvPr id="7" name="Rounded Rectangle 6"/>
          <p:cNvSpPr/>
          <p:nvPr/>
        </p:nvSpPr>
        <p:spPr>
          <a:xfrm>
            <a:off x="7231060" y="4815193"/>
            <a:ext cx="703826" cy="673178"/>
          </a:xfrm>
          <a:prstGeom prst="roundRect">
            <a:avLst/>
          </a:prstGeom>
          <a:noFill/>
        </p:spPr>
        <p:style>
          <a:lnRef idx="1">
            <a:schemeClr val="accent1"/>
          </a:lnRef>
          <a:fillRef idx="3">
            <a:schemeClr val="accent1"/>
          </a:fillRef>
          <a:effectRef idx="2">
            <a:schemeClr val="accent1"/>
          </a:effectRef>
          <a:fontRef idx="minor">
            <a:schemeClr val="lt1"/>
          </a:fontRef>
        </p:style>
        <p:txBody>
          <a:bodyPr lIns="182880" tIns="91440" rIns="182880" bIns="91440" spcCol="0" rtlCol="0" anchor="ctr"/>
          <a:lstStyle/>
          <a:p>
            <a:pPr algn="ctr"/>
            <a:endParaRPr lang="en-US"/>
          </a:p>
        </p:txBody>
      </p:sp>
      <p:sp>
        <p:nvSpPr>
          <p:cNvPr id="10" name="Rounded Rectangle 9"/>
          <p:cNvSpPr/>
          <p:nvPr/>
        </p:nvSpPr>
        <p:spPr>
          <a:xfrm>
            <a:off x="7229852" y="3374663"/>
            <a:ext cx="703826" cy="673178"/>
          </a:xfrm>
          <a:prstGeom prst="roundRect">
            <a:avLst/>
          </a:prstGeom>
          <a:noFill/>
        </p:spPr>
        <p:style>
          <a:lnRef idx="1">
            <a:schemeClr val="accent1"/>
          </a:lnRef>
          <a:fillRef idx="3">
            <a:schemeClr val="accent1"/>
          </a:fillRef>
          <a:effectRef idx="2">
            <a:schemeClr val="accent1"/>
          </a:effectRef>
          <a:fontRef idx="minor">
            <a:schemeClr val="lt1"/>
          </a:fontRef>
        </p:style>
        <p:txBody>
          <a:bodyPr lIns="182880" tIns="91440" rIns="182880" bIns="91440" spcCol="0" rtlCol="0" anchor="ctr"/>
          <a:lstStyle/>
          <a:p>
            <a:pPr algn="ctr"/>
            <a:endParaRPr lang="en-US"/>
          </a:p>
        </p:txBody>
      </p:sp>
      <p:sp>
        <p:nvSpPr>
          <p:cNvPr id="11" name="Rounded Rectangle 10"/>
          <p:cNvSpPr/>
          <p:nvPr/>
        </p:nvSpPr>
        <p:spPr>
          <a:xfrm>
            <a:off x="7934886" y="3374663"/>
            <a:ext cx="703826" cy="673178"/>
          </a:xfrm>
          <a:prstGeom prst="roundRect">
            <a:avLst/>
          </a:prstGeom>
          <a:noFill/>
        </p:spPr>
        <p:style>
          <a:lnRef idx="1">
            <a:schemeClr val="accent1"/>
          </a:lnRef>
          <a:fillRef idx="3">
            <a:schemeClr val="accent1"/>
          </a:fillRef>
          <a:effectRef idx="2">
            <a:schemeClr val="accent1"/>
          </a:effectRef>
          <a:fontRef idx="minor">
            <a:schemeClr val="lt1"/>
          </a:fontRef>
        </p:style>
        <p:txBody>
          <a:bodyPr lIns="182880" tIns="91440" rIns="182880" bIns="91440" spcCol="0" rtlCol="0" anchor="ctr"/>
          <a:lstStyle/>
          <a:p>
            <a:pPr algn="ctr"/>
            <a:endParaRPr lang="en-US"/>
          </a:p>
        </p:txBody>
      </p:sp>
      <p:cxnSp>
        <p:nvCxnSpPr>
          <p:cNvPr id="13" name="Straight Arrow Connector 12"/>
          <p:cNvCxnSpPr/>
          <p:nvPr/>
        </p:nvCxnSpPr>
        <p:spPr>
          <a:xfrm flipV="1">
            <a:off x="8638707" y="3652430"/>
            <a:ext cx="2998940" cy="30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7934886" y="3683030"/>
            <a:ext cx="3702766" cy="14993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11851810" y="3006821"/>
            <a:ext cx="5649762" cy="1908214"/>
          </a:xfrm>
          <a:prstGeom prst="rect">
            <a:avLst/>
          </a:prstGeom>
          <a:noFill/>
        </p:spPr>
        <p:txBody>
          <a:bodyPr wrap="square" lIns="182880" tIns="91440" rIns="182880" bIns="91440" rtlCol="0">
            <a:spAutoFit/>
          </a:bodyPr>
          <a:lstStyle/>
          <a:p>
            <a:pPr algn="ctr"/>
            <a:r>
              <a:rPr lang="en-US" sz="2800" i="1" dirty="0"/>
              <a:t>SVM, SCRDA, and RF chosen due to relatively high performance and mid-range correlation in those same measurements</a:t>
            </a:r>
          </a:p>
        </p:txBody>
      </p:sp>
      <p:sp>
        <p:nvSpPr>
          <p:cNvPr id="20" name="TextBox 19"/>
          <p:cNvSpPr txBox="1"/>
          <p:nvPr/>
        </p:nvSpPr>
        <p:spPr>
          <a:xfrm>
            <a:off x="635857" y="12541873"/>
            <a:ext cx="16737743" cy="1015663"/>
          </a:xfrm>
          <a:prstGeom prst="rect">
            <a:avLst/>
          </a:prstGeom>
          <a:noFill/>
        </p:spPr>
        <p:txBody>
          <a:bodyPr wrap="square" rtlCol="0">
            <a:spAutoFit/>
          </a:bodyPr>
          <a:lstStyle/>
          <a:p>
            <a:pPr algn="just"/>
            <a:r>
              <a:rPr lang="en-US" sz="2000" b="1" dirty="0" smtClean="0">
                <a:latin typeface="Arial" panose="020B0604020202020204" pitchFamily="34" charset="0"/>
                <a:cs typeface="Arial" panose="020B0604020202020204" pitchFamily="34" charset="0"/>
              </a:rPr>
              <a:t>Figure 1:  Correlation matrix approximating similarity between performance estimates across learning algorith</a:t>
            </a:r>
            <a:r>
              <a:rPr lang="en-US" sz="2000" b="1" dirty="0" smtClean="0">
                <a:latin typeface="Arial" panose="020B0604020202020204" pitchFamily="34" charset="0"/>
                <a:cs typeface="Arial" panose="020B0604020202020204" pitchFamily="34" charset="0"/>
              </a:rPr>
              <a:t>m types.  Base learning models used for ensemble model generation were selected based on trying to maximize their dissimilarity in performance while favoring models that still perform well over all, relative to all others.</a:t>
            </a:r>
            <a:endParaRPr lang="en-US" sz="2000" b="1" dirty="0">
              <a:latin typeface="Arial" panose="020B0604020202020204" pitchFamily="34" charset="0"/>
              <a:cs typeface="Arial" panose="020B0604020202020204" pitchFamily="34" charset="0"/>
            </a:endParaRPr>
          </a:p>
        </p:txBody>
      </p:sp>
      <p:sp>
        <p:nvSpPr>
          <p:cNvPr id="21" name="TextBox 20"/>
          <p:cNvSpPr txBox="1"/>
          <p:nvPr/>
        </p:nvSpPr>
        <p:spPr>
          <a:xfrm>
            <a:off x="9607075" y="11589178"/>
            <a:ext cx="1626923" cy="553998"/>
          </a:xfrm>
          <a:prstGeom prst="rect">
            <a:avLst/>
          </a:prstGeom>
          <a:noFill/>
        </p:spPr>
        <p:txBody>
          <a:bodyPr wrap="square" lIns="182880" tIns="91440" rIns="182880" bIns="91440" rtlCol="0">
            <a:spAutoFit/>
          </a:bodyPr>
          <a:lstStyle/>
          <a:p>
            <a:r>
              <a:rPr lang="en-US" sz="2400" i="1" dirty="0" smtClean="0"/>
              <a:t>Figure 1</a:t>
            </a:r>
            <a:endParaRPr lang="en-US" sz="2400" i="1" dirty="0"/>
          </a:p>
        </p:txBody>
      </p:sp>
    </p:spTree>
    <p:extLst>
      <p:ext uri="{BB962C8B-B14F-4D97-AF65-F5344CB8AC3E}">
        <p14:creationId xmlns:p14="http://schemas.microsoft.com/office/powerpoint/2010/main" val="65233971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Model Accuracy (COSMIC)</a:t>
            </a:r>
            <a:endParaRPr lang="en-US" dirty="0"/>
          </a:p>
        </p:txBody>
      </p:sp>
      <p:pic>
        <p:nvPicPr>
          <p:cNvPr id="6" name="Picture 5" descr="cacc_20_feat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4463" y="1686515"/>
            <a:ext cx="13657638" cy="10281262"/>
          </a:xfrm>
          <a:prstGeom prst="rect">
            <a:avLst/>
          </a:prstGeom>
        </p:spPr>
      </p:pic>
      <p:sp>
        <p:nvSpPr>
          <p:cNvPr id="7" name="TextBox 6"/>
          <p:cNvSpPr txBox="1"/>
          <p:nvPr/>
        </p:nvSpPr>
        <p:spPr>
          <a:xfrm>
            <a:off x="635857" y="12287873"/>
            <a:ext cx="16686943" cy="707886"/>
          </a:xfrm>
          <a:prstGeom prst="rect">
            <a:avLst/>
          </a:prstGeom>
          <a:noFill/>
        </p:spPr>
        <p:txBody>
          <a:bodyPr wrap="square" rtlCol="0">
            <a:spAutoFit/>
          </a:bodyPr>
          <a:lstStyle/>
          <a:p>
            <a:pPr algn="just"/>
            <a:r>
              <a:rPr lang="en-US" sz="2000" b="1" dirty="0" smtClean="0">
                <a:latin typeface="Arial" panose="020B0604020202020204" pitchFamily="34" charset="0"/>
                <a:cs typeface="Arial" panose="020B0604020202020204" pitchFamily="34" charset="0"/>
              </a:rPr>
              <a:t>Figure 1:  Accuracy over no-information rate </a:t>
            </a:r>
            <a:r>
              <a:rPr lang="en-US" sz="2000" b="1" dirty="0" smtClean="0">
                <a:latin typeface="Arial" panose="020B0604020202020204" pitchFamily="34" charset="0"/>
                <a:cs typeface="Arial" panose="020B0604020202020204" pitchFamily="34" charset="0"/>
              </a:rPr>
              <a:t>performance distributions (across 30 folds) for each learning algorithm trained on exactly 20 input genetic features.</a:t>
            </a:r>
            <a:endParaRPr lang="en-US" sz="2000" b="1" dirty="0">
              <a:latin typeface="Arial" panose="020B0604020202020204" pitchFamily="34" charset="0"/>
              <a:cs typeface="Arial" panose="020B0604020202020204" pitchFamily="34" charset="0"/>
            </a:endParaRPr>
          </a:p>
        </p:txBody>
      </p:sp>
      <p:sp>
        <p:nvSpPr>
          <p:cNvPr id="8" name="TextBox 7"/>
          <p:cNvSpPr txBox="1"/>
          <p:nvPr/>
        </p:nvSpPr>
        <p:spPr>
          <a:xfrm>
            <a:off x="14145815" y="11413779"/>
            <a:ext cx="1626923" cy="553998"/>
          </a:xfrm>
          <a:prstGeom prst="rect">
            <a:avLst/>
          </a:prstGeom>
          <a:noFill/>
        </p:spPr>
        <p:txBody>
          <a:bodyPr wrap="square" lIns="182880" tIns="91440" rIns="182880" bIns="91440" rtlCol="0">
            <a:spAutoFit/>
          </a:bodyPr>
          <a:lstStyle/>
          <a:p>
            <a:r>
              <a:rPr lang="en-US" sz="2400" i="1" dirty="0" smtClean="0"/>
              <a:t>Figure 1</a:t>
            </a:r>
            <a:endParaRPr lang="en-US" sz="2400" i="1" dirty="0"/>
          </a:p>
        </p:txBody>
      </p:sp>
    </p:spTree>
    <p:extLst>
      <p:ext uri="{BB962C8B-B14F-4D97-AF65-F5344CB8AC3E}">
        <p14:creationId xmlns:p14="http://schemas.microsoft.com/office/powerpoint/2010/main" val="416292079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Kappa (COSMIC)</a:t>
            </a:r>
            <a:endParaRPr lang="en-US" dirty="0"/>
          </a:p>
        </p:txBody>
      </p:sp>
      <p:pic>
        <p:nvPicPr>
          <p:cNvPr id="3" name="Picture 2" descr="kappa_20_feat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5676" y="1619523"/>
            <a:ext cx="13982820" cy="10526054"/>
          </a:xfrm>
          <a:prstGeom prst="rect">
            <a:avLst/>
          </a:prstGeom>
        </p:spPr>
      </p:pic>
      <p:sp>
        <p:nvSpPr>
          <p:cNvPr id="5" name="TextBox 4"/>
          <p:cNvSpPr txBox="1"/>
          <p:nvPr/>
        </p:nvSpPr>
        <p:spPr>
          <a:xfrm>
            <a:off x="14736373" y="11549958"/>
            <a:ext cx="1626923" cy="553998"/>
          </a:xfrm>
          <a:prstGeom prst="rect">
            <a:avLst/>
          </a:prstGeom>
          <a:noFill/>
        </p:spPr>
        <p:txBody>
          <a:bodyPr wrap="square" lIns="182880" tIns="91440" rIns="182880" bIns="91440" rtlCol="0">
            <a:spAutoFit/>
          </a:bodyPr>
          <a:lstStyle/>
          <a:p>
            <a:r>
              <a:rPr lang="en-US" sz="2400" i="1" dirty="0" smtClean="0"/>
              <a:t>Figure 1</a:t>
            </a:r>
            <a:endParaRPr lang="en-US" sz="2400" i="1" dirty="0"/>
          </a:p>
        </p:txBody>
      </p:sp>
      <p:sp>
        <p:nvSpPr>
          <p:cNvPr id="7" name="TextBox 6"/>
          <p:cNvSpPr txBox="1"/>
          <p:nvPr/>
        </p:nvSpPr>
        <p:spPr>
          <a:xfrm>
            <a:off x="635857" y="12287873"/>
            <a:ext cx="16686943" cy="400110"/>
          </a:xfrm>
          <a:prstGeom prst="rect">
            <a:avLst/>
          </a:prstGeom>
          <a:noFill/>
        </p:spPr>
        <p:txBody>
          <a:bodyPr wrap="square" rtlCol="0">
            <a:spAutoFit/>
          </a:bodyPr>
          <a:lstStyle/>
          <a:p>
            <a:pPr algn="just"/>
            <a:r>
              <a:rPr lang="en-US" sz="2000" b="1" dirty="0" smtClean="0">
                <a:latin typeface="Arial" panose="020B0604020202020204" pitchFamily="34" charset="0"/>
                <a:cs typeface="Arial" panose="020B0604020202020204" pitchFamily="34" charset="0"/>
              </a:rPr>
              <a:t>Figure 1:  Kappa </a:t>
            </a:r>
            <a:r>
              <a:rPr lang="en-US" sz="2000" b="1" dirty="0" smtClean="0">
                <a:latin typeface="Arial" panose="020B0604020202020204" pitchFamily="34" charset="0"/>
                <a:cs typeface="Arial" panose="020B0604020202020204" pitchFamily="34" charset="0"/>
              </a:rPr>
              <a:t>performance distributions (across 30 folds) for each learning algorithm trained on exactly 20 input genetic features.</a:t>
            </a:r>
            <a:endParaRPr lang="en-US"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9383855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Model Accuracy (CTD)</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6663" y="1864317"/>
            <a:ext cx="13657638" cy="10281260"/>
          </a:xfrm>
          <a:prstGeom prst="rect">
            <a:avLst/>
          </a:prstGeom>
        </p:spPr>
      </p:pic>
      <p:sp>
        <p:nvSpPr>
          <p:cNvPr id="4" name="TextBox 3"/>
          <p:cNvSpPr txBox="1"/>
          <p:nvPr/>
        </p:nvSpPr>
        <p:spPr>
          <a:xfrm>
            <a:off x="13952178" y="11439179"/>
            <a:ext cx="1626923" cy="553998"/>
          </a:xfrm>
          <a:prstGeom prst="rect">
            <a:avLst/>
          </a:prstGeom>
          <a:noFill/>
        </p:spPr>
        <p:txBody>
          <a:bodyPr wrap="square" lIns="182880" tIns="91440" rIns="182880" bIns="91440" rtlCol="0">
            <a:spAutoFit/>
          </a:bodyPr>
          <a:lstStyle/>
          <a:p>
            <a:r>
              <a:rPr lang="en-US" sz="2400" i="1" dirty="0" smtClean="0"/>
              <a:t>Figure 1</a:t>
            </a:r>
            <a:endParaRPr lang="en-US" sz="2400" i="1" dirty="0"/>
          </a:p>
        </p:txBody>
      </p:sp>
      <p:sp>
        <p:nvSpPr>
          <p:cNvPr id="5" name="TextBox 4"/>
          <p:cNvSpPr txBox="1"/>
          <p:nvPr/>
        </p:nvSpPr>
        <p:spPr>
          <a:xfrm>
            <a:off x="635857" y="12287873"/>
            <a:ext cx="16686943" cy="707886"/>
          </a:xfrm>
          <a:prstGeom prst="rect">
            <a:avLst/>
          </a:prstGeom>
          <a:noFill/>
        </p:spPr>
        <p:txBody>
          <a:bodyPr wrap="square" rtlCol="0">
            <a:spAutoFit/>
          </a:bodyPr>
          <a:lstStyle/>
          <a:p>
            <a:pPr algn="just"/>
            <a:r>
              <a:rPr lang="en-US" sz="2000" b="1" dirty="0" smtClean="0">
                <a:latin typeface="Arial" panose="020B0604020202020204" pitchFamily="34" charset="0"/>
                <a:cs typeface="Arial" panose="020B0604020202020204" pitchFamily="34" charset="0"/>
              </a:rPr>
              <a:t>Figure 1:  Accuracy over no-information rate </a:t>
            </a:r>
            <a:r>
              <a:rPr lang="en-US" sz="2000" b="1" dirty="0" smtClean="0">
                <a:latin typeface="Arial" panose="020B0604020202020204" pitchFamily="34" charset="0"/>
                <a:cs typeface="Arial" panose="020B0604020202020204" pitchFamily="34" charset="0"/>
              </a:rPr>
              <a:t>performance distributions (across 30 folds) for each learning algorithm trained on exactly 20 input genetic features.</a:t>
            </a:r>
            <a:endParaRPr lang="en-US"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6185975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Model Kappa (CTD)</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6665" y="1337751"/>
            <a:ext cx="14357126" cy="10807826"/>
          </a:xfrm>
          <a:prstGeom prst="rect">
            <a:avLst/>
          </a:prstGeom>
        </p:spPr>
      </p:pic>
      <p:sp>
        <p:nvSpPr>
          <p:cNvPr id="4" name="TextBox 3"/>
          <p:cNvSpPr txBox="1"/>
          <p:nvPr/>
        </p:nvSpPr>
        <p:spPr>
          <a:xfrm>
            <a:off x="14679215" y="11314580"/>
            <a:ext cx="1626923" cy="553998"/>
          </a:xfrm>
          <a:prstGeom prst="rect">
            <a:avLst/>
          </a:prstGeom>
          <a:noFill/>
        </p:spPr>
        <p:txBody>
          <a:bodyPr wrap="square" lIns="182880" tIns="91440" rIns="182880" bIns="91440" rtlCol="0">
            <a:spAutoFit/>
          </a:bodyPr>
          <a:lstStyle/>
          <a:p>
            <a:r>
              <a:rPr lang="en-US" sz="2400" i="1" dirty="0" smtClean="0"/>
              <a:t>Figure 1</a:t>
            </a:r>
            <a:endParaRPr lang="en-US" sz="2400" i="1" dirty="0"/>
          </a:p>
        </p:txBody>
      </p:sp>
      <p:sp>
        <p:nvSpPr>
          <p:cNvPr id="5" name="TextBox 4"/>
          <p:cNvSpPr txBox="1"/>
          <p:nvPr/>
        </p:nvSpPr>
        <p:spPr>
          <a:xfrm>
            <a:off x="635857" y="12287873"/>
            <a:ext cx="16686943" cy="400110"/>
          </a:xfrm>
          <a:prstGeom prst="rect">
            <a:avLst/>
          </a:prstGeom>
          <a:noFill/>
        </p:spPr>
        <p:txBody>
          <a:bodyPr wrap="square" rtlCol="0">
            <a:spAutoFit/>
          </a:bodyPr>
          <a:lstStyle/>
          <a:p>
            <a:pPr algn="just"/>
            <a:r>
              <a:rPr lang="en-US" sz="2000" b="1" dirty="0" smtClean="0">
                <a:latin typeface="Arial" panose="020B0604020202020204" pitchFamily="34" charset="0"/>
                <a:cs typeface="Arial" panose="020B0604020202020204" pitchFamily="34" charset="0"/>
              </a:rPr>
              <a:t>Figure 1:  Kappa </a:t>
            </a:r>
            <a:r>
              <a:rPr lang="en-US" sz="2000" b="1" dirty="0" smtClean="0">
                <a:latin typeface="Arial" panose="020B0604020202020204" pitchFamily="34" charset="0"/>
                <a:cs typeface="Arial" panose="020B0604020202020204" pitchFamily="34" charset="0"/>
              </a:rPr>
              <a:t>performance distributions (across 30 folds) for each learning algorithm trained on exactly 20 input genetic features.</a:t>
            </a:r>
            <a:endParaRPr lang="en-US"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903594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Accuracy In Practice (Precursor)</a:t>
            </a:r>
            <a:endParaRPr lang="en-US" dirty="0"/>
          </a:p>
        </p:txBody>
      </p:sp>
      <p:sp>
        <p:nvSpPr>
          <p:cNvPr id="7" name="TextBox 6"/>
          <p:cNvSpPr txBox="1"/>
          <p:nvPr/>
        </p:nvSpPr>
        <p:spPr>
          <a:xfrm>
            <a:off x="396601" y="2882298"/>
            <a:ext cx="15209974" cy="6832640"/>
          </a:xfrm>
          <a:prstGeom prst="rect">
            <a:avLst/>
          </a:prstGeom>
          <a:noFill/>
        </p:spPr>
        <p:txBody>
          <a:bodyPr wrap="square" lIns="182880" tIns="91440" rIns="182880" bIns="91440" rtlCol="0">
            <a:spAutoFit/>
          </a:bodyPr>
          <a:lstStyle/>
          <a:p>
            <a:pPr marL="571500" indent="-571500">
              <a:buFont typeface="Arial"/>
              <a:buChar char="•"/>
            </a:pPr>
            <a:r>
              <a:rPr lang="en-US" dirty="0" smtClean="0"/>
              <a:t>All results so far have been shown with respect to a “training” dataset chosen as 80% (randomly) of the original dataset for either source (COSMIC or CTD)</a:t>
            </a:r>
          </a:p>
          <a:p>
            <a:pPr marL="571500" indent="-571500">
              <a:buFont typeface="Arial"/>
              <a:buChar char="•"/>
            </a:pPr>
            <a:r>
              <a:rPr lang="en-US" dirty="0" smtClean="0"/>
              <a:t>To estimate how well the above approaches would extend to a laboratory setting, the following was done:</a:t>
            </a:r>
          </a:p>
          <a:p>
            <a:pPr marL="1485900" lvl="1" indent="-571500">
              <a:buFont typeface="Arial"/>
              <a:buChar char="•"/>
            </a:pPr>
            <a:r>
              <a:rPr lang="en-US" dirty="0" smtClean="0"/>
              <a:t>The </a:t>
            </a:r>
            <a:r>
              <a:rPr lang="en-US" dirty="0" err="1" smtClean="0"/>
              <a:t>glm</a:t>
            </a:r>
            <a:r>
              <a:rPr lang="en-US" dirty="0" smtClean="0"/>
              <a:t> ensemble model over SCRDA, SVM, and RF predictions was retrained on the entire training dataset (80% of the original)</a:t>
            </a:r>
          </a:p>
          <a:p>
            <a:pPr marL="1485900" lvl="1" indent="-571500">
              <a:buFont typeface="Arial"/>
              <a:buChar char="•"/>
            </a:pPr>
            <a:r>
              <a:rPr lang="en-US" dirty="0" smtClean="0"/>
              <a:t>This ensemble was used to make predictions for the remaining 20% of the data as probabilities of any one sample being sensitive to the </a:t>
            </a:r>
            <a:r>
              <a:rPr lang="en-US" dirty="0" err="1" smtClean="0"/>
              <a:t>Navitoclax</a:t>
            </a:r>
            <a:r>
              <a:rPr lang="en-US" dirty="0" smtClean="0"/>
              <a:t> treatment</a:t>
            </a:r>
          </a:p>
          <a:p>
            <a:pPr marL="1485900" lvl="1" indent="-571500">
              <a:buFont typeface="Arial"/>
              <a:buChar char="•"/>
            </a:pPr>
            <a:r>
              <a:rPr lang="en-US" dirty="0" smtClean="0"/>
              <a:t>The accuracy of these predictions was summarized as gain and sensitivity charts in the following slides</a:t>
            </a:r>
            <a:endParaRPr lang="en-US" dirty="0"/>
          </a:p>
        </p:txBody>
      </p:sp>
    </p:spTree>
    <p:extLst>
      <p:ext uri="{BB962C8B-B14F-4D97-AF65-F5344CB8AC3E}">
        <p14:creationId xmlns:p14="http://schemas.microsoft.com/office/powerpoint/2010/main" val="271882860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Gain In Practice (COSMIC)</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3404" y="3238142"/>
            <a:ext cx="10201474" cy="7679514"/>
          </a:xfrm>
          <a:prstGeom prst="rect">
            <a:avLst/>
          </a:prstGeom>
        </p:spPr>
      </p:pic>
      <p:sp>
        <p:nvSpPr>
          <p:cNvPr id="8" name="TextBox 7"/>
          <p:cNvSpPr txBox="1"/>
          <p:nvPr/>
        </p:nvSpPr>
        <p:spPr>
          <a:xfrm>
            <a:off x="11115873" y="7812871"/>
            <a:ext cx="4289004" cy="738664"/>
          </a:xfrm>
          <a:prstGeom prst="rect">
            <a:avLst/>
          </a:prstGeom>
          <a:noFill/>
        </p:spPr>
        <p:txBody>
          <a:bodyPr wrap="square" lIns="182880" tIns="91440" rIns="182880" bIns="91440" rtlCol="0">
            <a:spAutoFit/>
          </a:bodyPr>
          <a:lstStyle/>
          <a:p>
            <a:r>
              <a:rPr lang="en-US" dirty="0" smtClean="0">
                <a:latin typeface="Arial"/>
                <a:cs typeface="Arial"/>
              </a:rPr>
              <a:t>Random Model</a:t>
            </a:r>
            <a:endParaRPr lang="en-US" dirty="0">
              <a:latin typeface="Arial"/>
              <a:cs typeface="Arial"/>
            </a:endParaRPr>
          </a:p>
        </p:txBody>
      </p:sp>
      <p:sp>
        <p:nvSpPr>
          <p:cNvPr id="9" name="TextBox 8"/>
          <p:cNvSpPr txBox="1"/>
          <p:nvPr/>
        </p:nvSpPr>
        <p:spPr>
          <a:xfrm>
            <a:off x="914400" y="3772613"/>
            <a:ext cx="3443470" cy="738664"/>
          </a:xfrm>
          <a:prstGeom prst="rect">
            <a:avLst/>
          </a:prstGeom>
          <a:noFill/>
        </p:spPr>
        <p:txBody>
          <a:bodyPr wrap="square" lIns="182880" tIns="91440" rIns="182880" bIns="91440" rtlCol="0">
            <a:spAutoFit/>
          </a:bodyPr>
          <a:lstStyle/>
          <a:p>
            <a:r>
              <a:rPr lang="en-US" dirty="0" smtClean="0">
                <a:latin typeface="Arial"/>
                <a:cs typeface="Arial"/>
              </a:rPr>
              <a:t>Perfect Model</a:t>
            </a:r>
            <a:endParaRPr lang="en-US" dirty="0">
              <a:latin typeface="Arial"/>
              <a:cs typeface="Arial"/>
            </a:endParaRPr>
          </a:p>
        </p:txBody>
      </p:sp>
      <p:cxnSp>
        <p:nvCxnSpPr>
          <p:cNvPr id="11" name="Straight Arrow Connector 10"/>
          <p:cNvCxnSpPr>
            <a:stCxn id="9" idx="3"/>
          </p:cNvCxnSpPr>
          <p:nvPr/>
        </p:nvCxnSpPr>
        <p:spPr>
          <a:xfrm flipV="1">
            <a:off x="4357869" y="3772613"/>
            <a:ext cx="2937708" cy="369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8" idx="0"/>
          </p:cNvCxnSpPr>
          <p:nvPr/>
        </p:nvCxnSpPr>
        <p:spPr>
          <a:xfrm flipH="1" flipV="1">
            <a:off x="12773179" y="5488535"/>
            <a:ext cx="487196" cy="23243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8361771" y="5480564"/>
            <a:ext cx="2483536" cy="1292662"/>
          </a:xfrm>
          <a:prstGeom prst="rect">
            <a:avLst/>
          </a:prstGeom>
          <a:noFill/>
        </p:spPr>
        <p:txBody>
          <a:bodyPr wrap="square" lIns="182880" tIns="91440" rIns="182880" bIns="91440" rtlCol="0">
            <a:spAutoFit/>
          </a:bodyPr>
          <a:lstStyle/>
          <a:p>
            <a:pPr algn="ctr"/>
            <a:r>
              <a:rPr lang="en-US" dirty="0" smtClean="0">
                <a:latin typeface="Arial"/>
                <a:cs typeface="Arial"/>
              </a:rPr>
              <a:t>Ensemble </a:t>
            </a:r>
          </a:p>
          <a:p>
            <a:pPr algn="ctr"/>
            <a:r>
              <a:rPr lang="en-US" dirty="0" smtClean="0">
                <a:latin typeface="Arial"/>
                <a:cs typeface="Arial"/>
              </a:rPr>
              <a:t>Model</a:t>
            </a:r>
            <a:endParaRPr lang="en-US" dirty="0">
              <a:latin typeface="Arial"/>
              <a:cs typeface="Arial"/>
            </a:endParaRPr>
          </a:p>
        </p:txBody>
      </p:sp>
      <p:cxnSp>
        <p:nvCxnSpPr>
          <p:cNvPr id="16" name="Straight Arrow Connector 15"/>
          <p:cNvCxnSpPr>
            <a:stCxn id="14" idx="0"/>
          </p:cNvCxnSpPr>
          <p:nvPr/>
        </p:nvCxnSpPr>
        <p:spPr>
          <a:xfrm flipV="1">
            <a:off x="9603539" y="4511278"/>
            <a:ext cx="48324" cy="9692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1036804" y="6889542"/>
            <a:ext cx="3565874" cy="1661994"/>
          </a:xfrm>
          <a:prstGeom prst="rect">
            <a:avLst/>
          </a:prstGeom>
          <a:noFill/>
        </p:spPr>
        <p:txBody>
          <a:bodyPr wrap="square" lIns="182880" tIns="91440" rIns="182880" bIns="91440" rtlCol="0">
            <a:spAutoFit/>
          </a:bodyPr>
          <a:lstStyle/>
          <a:p>
            <a:pPr algn="ctr"/>
            <a:r>
              <a:rPr lang="en-US" sz="2400" dirty="0">
                <a:latin typeface="Arial"/>
                <a:cs typeface="Arial"/>
              </a:rPr>
              <a:t>8 of the top 11 samples predicted as most likely to be sensitive were truly sensitive</a:t>
            </a:r>
          </a:p>
        </p:txBody>
      </p:sp>
      <p:cxnSp>
        <p:nvCxnSpPr>
          <p:cNvPr id="18" name="Straight Arrow Connector 17"/>
          <p:cNvCxnSpPr/>
          <p:nvPr/>
        </p:nvCxnSpPr>
        <p:spPr>
          <a:xfrm flipV="1">
            <a:off x="4644946" y="6625997"/>
            <a:ext cx="2299590" cy="2861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1036804" y="10055672"/>
            <a:ext cx="3730546" cy="923330"/>
          </a:xfrm>
          <a:prstGeom prst="rect">
            <a:avLst/>
          </a:prstGeom>
          <a:noFill/>
        </p:spPr>
        <p:txBody>
          <a:bodyPr wrap="square" lIns="182880" tIns="91440" rIns="182880" bIns="91440" rtlCol="0">
            <a:spAutoFit/>
          </a:bodyPr>
          <a:lstStyle/>
          <a:p>
            <a:pPr algn="ctr"/>
            <a:r>
              <a:rPr lang="en-US" sz="2400" dirty="0">
                <a:latin typeface="Arial"/>
                <a:cs typeface="Arial"/>
              </a:rPr>
              <a:t>Predictions of highest probability are used first</a:t>
            </a:r>
          </a:p>
        </p:txBody>
      </p:sp>
      <p:cxnSp>
        <p:nvCxnSpPr>
          <p:cNvPr id="21" name="Straight Arrow Connector 20"/>
          <p:cNvCxnSpPr/>
          <p:nvPr/>
        </p:nvCxnSpPr>
        <p:spPr>
          <a:xfrm flipV="1">
            <a:off x="4767349" y="10683262"/>
            <a:ext cx="4364296" cy="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635857" y="12008473"/>
            <a:ext cx="16737743" cy="1323439"/>
          </a:xfrm>
          <a:prstGeom prst="rect">
            <a:avLst/>
          </a:prstGeom>
          <a:noFill/>
        </p:spPr>
        <p:txBody>
          <a:bodyPr wrap="square" rtlCol="0">
            <a:spAutoFit/>
          </a:bodyPr>
          <a:lstStyle/>
          <a:p>
            <a:pPr algn="just"/>
            <a:r>
              <a:rPr lang="en-US" sz="2000" b="1" dirty="0" smtClean="0">
                <a:latin typeface="Arial" panose="020B0604020202020204" pitchFamily="34" charset="0"/>
                <a:cs typeface="Arial" panose="020B0604020202020204" pitchFamily="34" charset="0"/>
              </a:rPr>
              <a:t>Figure 1:  Gain chart for predictions made on hold-out dataset from COSMIC database.  Note that the original dataset from this source consisted of 410 samples and that 330 of those samples were used for training while 80 were set aside for the purpose of estimating model performance in practice (shown above).  In that 80 sample hold-out set, 15 samples were truly sensitive to </a:t>
            </a:r>
            <a:r>
              <a:rPr lang="en-US" sz="2000" b="1" dirty="0" err="1" smtClean="0">
                <a:latin typeface="Arial" panose="020B0604020202020204" pitchFamily="34" charset="0"/>
                <a:cs typeface="Arial" panose="020B0604020202020204" pitchFamily="34" charset="0"/>
              </a:rPr>
              <a:t>Navitoclax</a:t>
            </a:r>
            <a:r>
              <a:rPr lang="en-US" sz="2000" b="1" dirty="0" smtClean="0">
                <a:latin typeface="Arial" panose="020B0604020202020204" pitchFamily="34" charset="0"/>
                <a:cs typeface="Arial" panose="020B0604020202020204" pitchFamily="34" charset="0"/>
              </a:rPr>
              <a:t> treatment and the chart shows how the number of those samples increases as a function of the number of predictions considered from the model.</a:t>
            </a:r>
            <a:endParaRPr lang="en-US" sz="2000" b="1" dirty="0">
              <a:latin typeface="Arial" panose="020B0604020202020204" pitchFamily="34" charset="0"/>
              <a:cs typeface="Arial" panose="020B0604020202020204" pitchFamily="34" charset="0"/>
            </a:endParaRPr>
          </a:p>
        </p:txBody>
      </p:sp>
      <p:sp>
        <p:nvSpPr>
          <p:cNvPr id="28" name="TextBox 27"/>
          <p:cNvSpPr txBox="1"/>
          <p:nvPr/>
        </p:nvSpPr>
        <p:spPr>
          <a:xfrm>
            <a:off x="14184355" y="10565443"/>
            <a:ext cx="1626923" cy="553998"/>
          </a:xfrm>
          <a:prstGeom prst="rect">
            <a:avLst/>
          </a:prstGeom>
          <a:noFill/>
        </p:spPr>
        <p:txBody>
          <a:bodyPr wrap="square" lIns="182880" tIns="91440" rIns="182880" bIns="91440" rtlCol="0">
            <a:spAutoFit/>
          </a:bodyPr>
          <a:lstStyle/>
          <a:p>
            <a:r>
              <a:rPr lang="en-US" sz="2400" i="1" dirty="0" smtClean="0"/>
              <a:t>Figure 1</a:t>
            </a:r>
            <a:endParaRPr lang="en-US" sz="2400" i="1" dirty="0"/>
          </a:p>
        </p:txBody>
      </p:sp>
      <p:sp>
        <p:nvSpPr>
          <p:cNvPr id="29" name="TextBox 28"/>
          <p:cNvSpPr txBox="1"/>
          <p:nvPr/>
        </p:nvSpPr>
        <p:spPr>
          <a:xfrm>
            <a:off x="5065842" y="2262427"/>
            <a:ext cx="11266358" cy="738664"/>
          </a:xfrm>
          <a:prstGeom prst="rect">
            <a:avLst/>
          </a:prstGeom>
          <a:noFill/>
        </p:spPr>
        <p:txBody>
          <a:bodyPr wrap="square" lIns="182880" tIns="91440" rIns="182880" bIns="91440" rtlCol="0">
            <a:spAutoFit/>
          </a:bodyPr>
          <a:lstStyle/>
          <a:p>
            <a:r>
              <a:rPr lang="en-US" b="1" dirty="0" smtClean="0">
                <a:latin typeface="Arial"/>
                <a:cs typeface="Arial"/>
              </a:rPr>
              <a:t>GLM Ensemble Gain Chart for COSMIC Holdout</a:t>
            </a:r>
            <a:endParaRPr lang="en-US" b="1" dirty="0">
              <a:latin typeface="Arial"/>
              <a:cs typeface="Arial"/>
            </a:endParaRPr>
          </a:p>
        </p:txBody>
      </p:sp>
    </p:spTree>
    <p:extLst>
      <p:ext uri="{BB962C8B-B14F-4D97-AF65-F5344CB8AC3E}">
        <p14:creationId xmlns:p14="http://schemas.microsoft.com/office/powerpoint/2010/main" val="225543100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Accuracy In Practice (COSMIC)</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868" y="3020274"/>
            <a:ext cx="10201472" cy="7679514"/>
          </a:xfrm>
          <a:prstGeom prst="rect">
            <a:avLst/>
          </a:prstGeom>
        </p:spPr>
      </p:pic>
      <p:sp>
        <p:nvSpPr>
          <p:cNvPr id="17" name="TextBox 16"/>
          <p:cNvSpPr txBox="1"/>
          <p:nvPr/>
        </p:nvSpPr>
        <p:spPr>
          <a:xfrm>
            <a:off x="8314266" y="3759140"/>
            <a:ext cx="6273228" cy="923330"/>
          </a:xfrm>
          <a:prstGeom prst="rect">
            <a:avLst/>
          </a:prstGeom>
          <a:noFill/>
        </p:spPr>
        <p:txBody>
          <a:bodyPr wrap="square" lIns="182880" tIns="91440" rIns="182880" bIns="91440" rtlCol="0">
            <a:spAutoFit/>
          </a:bodyPr>
          <a:lstStyle/>
          <a:p>
            <a:pPr algn="ctr"/>
            <a:r>
              <a:rPr lang="en-US" sz="2400" dirty="0">
                <a:latin typeface="Arial"/>
                <a:cs typeface="Arial"/>
              </a:rPr>
              <a:t>At 22 predictions of 80 considered (27.5% of samples), accuracy falls to 50%</a:t>
            </a:r>
          </a:p>
        </p:txBody>
      </p:sp>
      <p:cxnSp>
        <p:nvCxnSpPr>
          <p:cNvPr id="18" name="Straight Arrow Connector 17"/>
          <p:cNvCxnSpPr/>
          <p:nvPr/>
        </p:nvCxnSpPr>
        <p:spPr>
          <a:xfrm flipH="1">
            <a:off x="8314267" y="4916335"/>
            <a:ext cx="1388534" cy="23215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696269" y="9837804"/>
            <a:ext cx="3730546" cy="923330"/>
          </a:xfrm>
          <a:prstGeom prst="rect">
            <a:avLst/>
          </a:prstGeom>
          <a:noFill/>
        </p:spPr>
        <p:txBody>
          <a:bodyPr wrap="square" lIns="182880" tIns="91440" rIns="182880" bIns="91440" rtlCol="0">
            <a:spAutoFit/>
          </a:bodyPr>
          <a:lstStyle/>
          <a:p>
            <a:pPr algn="ctr"/>
            <a:r>
              <a:rPr lang="en-US" sz="2400" dirty="0">
                <a:latin typeface="Arial"/>
                <a:cs typeface="Arial"/>
              </a:rPr>
              <a:t>Predictions of highest probability are used first</a:t>
            </a:r>
          </a:p>
        </p:txBody>
      </p:sp>
      <p:cxnSp>
        <p:nvCxnSpPr>
          <p:cNvPr id="21" name="Straight Arrow Connector 20"/>
          <p:cNvCxnSpPr/>
          <p:nvPr/>
        </p:nvCxnSpPr>
        <p:spPr>
          <a:xfrm flipV="1">
            <a:off x="4426814" y="10465394"/>
            <a:ext cx="4364296" cy="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35857" y="12008473"/>
            <a:ext cx="16737743" cy="1938992"/>
          </a:xfrm>
          <a:prstGeom prst="rect">
            <a:avLst/>
          </a:prstGeom>
          <a:noFill/>
        </p:spPr>
        <p:txBody>
          <a:bodyPr wrap="square" rtlCol="0">
            <a:spAutoFit/>
          </a:bodyPr>
          <a:lstStyle/>
          <a:p>
            <a:pPr algn="just"/>
            <a:r>
              <a:rPr lang="en-US" sz="2000" b="1" dirty="0" smtClean="0">
                <a:latin typeface="Arial" panose="020B0604020202020204" pitchFamily="34" charset="0"/>
                <a:cs typeface="Arial" panose="020B0604020202020204" pitchFamily="34" charset="0"/>
              </a:rPr>
              <a:t>Figure 1:  Sensitivity </a:t>
            </a:r>
            <a:r>
              <a:rPr lang="en-US" sz="2000" b="1" dirty="0" err="1" smtClean="0">
                <a:latin typeface="Arial" panose="020B0604020202020204" pitchFamily="34" charset="0"/>
                <a:cs typeface="Arial" panose="020B0604020202020204" pitchFamily="34" charset="0"/>
              </a:rPr>
              <a:t>vs</a:t>
            </a:r>
            <a:r>
              <a:rPr lang="en-US" sz="2000" b="1" dirty="0" smtClean="0">
                <a:latin typeface="Arial" panose="020B0604020202020204" pitchFamily="34" charset="0"/>
                <a:cs typeface="Arial" panose="020B0604020202020204" pitchFamily="34" charset="0"/>
              </a:rPr>
              <a:t> Rate-of-Positive-Predictions for predictions made on hold-out dataset from COSMIC database. Note that the original dataset from this source consisted of 410 samples and that 330 of those samples were used for training while 80 were set aside for the purpose of estimating model performance in practice (shown above).  In that 80 sample hold-out set, 15 samples were truly sensitive to </a:t>
            </a:r>
            <a:r>
              <a:rPr lang="en-US" sz="2000" b="1" dirty="0" err="1" smtClean="0">
                <a:latin typeface="Arial" panose="020B0604020202020204" pitchFamily="34" charset="0"/>
                <a:cs typeface="Arial" panose="020B0604020202020204" pitchFamily="34" charset="0"/>
              </a:rPr>
              <a:t>Navitoclax</a:t>
            </a:r>
            <a:r>
              <a:rPr lang="en-US" sz="2000" b="1" dirty="0" smtClean="0">
                <a:latin typeface="Arial" panose="020B0604020202020204" pitchFamily="34" charset="0"/>
                <a:cs typeface="Arial" panose="020B0604020202020204" pitchFamily="34" charset="0"/>
              </a:rPr>
              <a:t> treatment and the chart shows how the </a:t>
            </a:r>
            <a:r>
              <a:rPr lang="en-US" sz="2000" b="1" i="1" dirty="0" smtClean="0">
                <a:latin typeface="Arial" panose="020B0604020202020204" pitchFamily="34" charset="0"/>
                <a:cs typeface="Arial" panose="020B0604020202020204" pitchFamily="34" charset="0"/>
              </a:rPr>
              <a:t>percentage</a:t>
            </a:r>
            <a:r>
              <a:rPr lang="en-US" sz="2000" b="1" dirty="0" smtClean="0">
                <a:latin typeface="Arial" panose="020B0604020202020204" pitchFamily="34" charset="0"/>
                <a:cs typeface="Arial" panose="020B0604020202020204" pitchFamily="34" charset="0"/>
              </a:rPr>
              <a:t> of those samples increases as a function of the number of predictions considered from the model.</a:t>
            </a:r>
          </a:p>
          <a:p>
            <a:pPr algn="just"/>
            <a:endParaRPr lang="en-US" sz="2000" b="1" dirty="0">
              <a:latin typeface="Arial" panose="020B0604020202020204" pitchFamily="34" charset="0"/>
              <a:cs typeface="Arial" panose="020B0604020202020204" pitchFamily="34" charset="0"/>
            </a:endParaRPr>
          </a:p>
        </p:txBody>
      </p:sp>
      <p:sp>
        <p:nvSpPr>
          <p:cNvPr id="22" name="TextBox 21"/>
          <p:cNvSpPr txBox="1"/>
          <p:nvPr/>
        </p:nvSpPr>
        <p:spPr>
          <a:xfrm>
            <a:off x="4862868" y="2262427"/>
            <a:ext cx="11266358" cy="738664"/>
          </a:xfrm>
          <a:prstGeom prst="rect">
            <a:avLst/>
          </a:prstGeom>
          <a:noFill/>
        </p:spPr>
        <p:txBody>
          <a:bodyPr wrap="square" lIns="182880" tIns="91440" rIns="182880" bIns="91440" rtlCol="0">
            <a:spAutoFit/>
          </a:bodyPr>
          <a:lstStyle/>
          <a:p>
            <a:r>
              <a:rPr lang="en-US" b="1" dirty="0" smtClean="0">
                <a:latin typeface="Arial"/>
                <a:cs typeface="Arial"/>
              </a:rPr>
              <a:t>GLM Ensemble Sensitivity </a:t>
            </a:r>
            <a:r>
              <a:rPr lang="en-US" b="1" dirty="0" err="1" smtClean="0">
                <a:latin typeface="Arial"/>
                <a:cs typeface="Arial"/>
              </a:rPr>
              <a:t>vs</a:t>
            </a:r>
            <a:r>
              <a:rPr lang="en-US" b="1" dirty="0" smtClean="0">
                <a:latin typeface="Arial"/>
                <a:cs typeface="Arial"/>
              </a:rPr>
              <a:t> Prediction Count</a:t>
            </a:r>
            <a:endParaRPr lang="en-US" b="1" dirty="0">
              <a:latin typeface="Arial"/>
              <a:cs typeface="Arial"/>
            </a:endParaRPr>
          </a:p>
        </p:txBody>
      </p:sp>
      <p:sp>
        <p:nvSpPr>
          <p:cNvPr id="23" name="TextBox 22"/>
          <p:cNvSpPr txBox="1"/>
          <p:nvPr/>
        </p:nvSpPr>
        <p:spPr>
          <a:xfrm>
            <a:off x="13774032" y="10235837"/>
            <a:ext cx="1626923" cy="553998"/>
          </a:xfrm>
          <a:prstGeom prst="rect">
            <a:avLst/>
          </a:prstGeom>
          <a:noFill/>
        </p:spPr>
        <p:txBody>
          <a:bodyPr wrap="square" lIns="182880" tIns="91440" rIns="182880" bIns="91440" rtlCol="0">
            <a:spAutoFit/>
          </a:bodyPr>
          <a:lstStyle/>
          <a:p>
            <a:r>
              <a:rPr lang="en-US" sz="2400" i="1" dirty="0" smtClean="0"/>
              <a:t>Figure 1</a:t>
            </a:r>
            <a:endParaRPr lang="en-US" sz="2400" i="1" dirty="0"/>
          </a:p>
        </p:txBody>
      </p:sp>
    </p:spTree>
    <p:extLst>
      <p:ext uri="{BB962C8B-B14F-4D97-AF65-F5344CB8AC3E}">
        <p14:creationId xmlns:p14="http://schemas.microsoft.com/office/powerpoint/2010/main" val="41167811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Gain In Practice (CTD)</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6042" y="3167251"/>
            <a:ext cx="10201472" cy="7679514"/>
          </a:xfrm>
          <a:prstGeom prst="rect">
            <a:avLst/>
          </a:prstGeom>
        </p:spPr>
      </p:pic>
      <p:sp>
        <p:nvSpPr>
          <p:cNvPr id="8" name="TextBox 7"/>
          <p:cNvSpPr txBox="1"/>
          <p:nvPr/>
        </p:nvSpPr>
        <p:spPr>
          <a:xfrm>
            <a:off x="11308512" y="7741980"/>
            <a:ext cx="4289004" cy="738664"/>
          </a:xfrm>
          <a:prstGeom prst="rect">
            <a:avLst/>
          </a:prstGeom>
          <a:noFill/>
        </p:spPr>
        <p:txBody>
          <a:bodyPr wrap="square" lIns="182880" tIns="91440" rIns="182880" bIns="91440" rtlCol="0">
            <a:spAutoFit/>
          </a:bodyPr>
          <a:lstStyle/>
          <a:p>
            <a:r>
              <a:rPr lang="en-US" dirty="0" smtClean="0">
                <a:latin typeface="Arial"/>
                <a:cs typeface="Arial"/>
              </a:rPr>
              <a:t>Random Model</a:t>
            </a:r>
            <a:endParaRPr lang="en-US" dirty="0">
              <a:latin typeface="Arial"/>
              <a:cs typeface="Arial"/>
            </a:endParaRPr>
          </a:p>
        </p:txBody>
      </p:sp>
      <p:sp>
        <p:nvSpPr>
          <p:cNvPr id="9" name="TextBox 8"/>
          <p:cNvSpPr txBox="1"/>
          <p:nvPr/>
        </p:nvSpPr>
        <p:spPr>
          <a:xfrm>
            <a:off x="1107039" y="3701722"/>
            <a:ext cx="3443470" cy="738664"/>
          </a:xfrm>
          <a:prstGeom prst="rect">
            <a:avLst/>
          </a:prstGeom>
          <a:noFill/>
        </p:spPr>
        <p:txBody>
          <a:bodyPr wrap="square" lIns="182880" tIns="91440" rIns="182880" bIns="91440" rtlCol="0">
            <a:spAutoFit/>
          </a:bodyPr>
          <a:lstStyle/>
          <a:p>
            <a:r>
              <a:rPr lang="en-US" dirty="0" smtClean="0">
                <a:latin typeface="Arial"/>
                <a:cs typeface="Arial"/>
              </a:rPr>
              <a:t>Perfect Model</a:t>
            </a:r>
            <a:endParaRPr lang="en-US" dirty="0">
              <a:latin typeface="Arial"/>
              <a:cs typeface="Arial"/>
            </a:endParaRPr>
          </a:p>
        </p:txBody>
      </p:sp>
      <p:cxnSp>
        <p:nvCxnSpPr>
          <p:cNvPr id="11" name="Straight Arrow Connector 10"/>
          <p:cNvCxnSpPr>
            <a:stCxn id="9" idx="3"/>
          </p:cNvCxnSpPr>
          <p:nvPr/>
        </p:nvCxnSpPr>
        <p:spPr>
          <a:xfrm flipV="1">
            <a:off x="4550509" y="3701722"/>
            <a:ext cx="2281866" cy="369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8" idx="0"/>
          </p:cNvCxnSpPr>
          <p:nvPr/>
        </p:nvCxnSpPr>
        <p:spPr>
          <a:xfrm flipH="1" flipV="1">
            <a:off x="12965818" y="5417644"/>
            <a:ext cx="487196" cy="23243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8082516" y="3424723"/>
            <a:ext cx="2483536" cy="1292662"/>
          </a:xfrm>
          <a:prstGeom prst="rect">
            <a:avLst/>
          </a:prstGeom>
          <a:noFill/>
        </p:spPr>
        <p:txBody>
          <a:bodyPr wrap="square" lIns="182880" tIns="91440" rIns="182880" bIns="91440" rtlCol="0">
            <a:spAutoFit/>
          </a:bodyPr>
          <a:lstStyle/>
          <a:p>
            <a:pPr algn="ctr"/>
            <a:r>
              <a:rPr lang="en-US" dirty="0" smtClean="0">
                <a:latin typeface="Arial"/>
                <a:cs typeface="Arial"/>
              </a:rPr>
              <a:t>Ensemble </a:t>
            </a:r>
          </a:p>
          <a:p>
            <a:pPr algn="ctr"/>
            <a:r>
              <a:rPr lang="en-US" dirty="0" smtClean="0">
                <a:latin typeface="Arial"/>
                <a:cs typeface="Arial"/>
              </a:rPr>
              <a:t>Model</a:t>
            </a:r>
            <a:endParaRPr lang="en-US" dirty="0">
              <a:latin typeface="Arial"/>
              <a:cs typeface="Arial"/>
            </a:endParaRPr>
          </a:p>
        </p:txBody>
      </p:sp>
      <p:cxnSp>
        <p:nvCxnSpPr>
          <p:cNvPr id="16" name="Straight Arrow Connector 15"/>
          <p:cNvCxnSpPr>
            <a:stCxn id="14" idx="2"/>
          </p:cNvCxnSpPr>
          <p:nvPr/>
        </p:nvCxnSpPr>
        <p:spPr>
          <a:xfrm>
            <a:off x="9324284" y="4717384"/>
            <a:ext cx="48324" cy="7002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1161711" y="5987933"/>
            <a:ext cx="3730546" cy="2031326"/>
          </a:xfrm>
          <a:prstGeom prst="rect">
            <a:avLst/>
          </a:prstGeom>
          <a:noFill/>
        </p:spPr>
        <p:txBody>
          <a:bodyPr wrap="square" lIns="182880" tIns="91440" rIns="182880" bIns="91440" rtlCol="0">
            <a:spAutoFit/>
          </a:bodyPr>
          <a:lstStyle/>
          <a:p>
            <a:pPr algn="ctr"/>
            <a:r>
              <a:rPr lang="en-US" sz="2400" dirty="0">
                <a:latin typeface="Arial"/>
                <a:cs typeface="Arial"/>
              </a:rPr>
              <a:t>7 of the top 9 predictions are correct but after that performance degrades to that of a random model (or worse)</a:t>
            </a:r>
          </a:p>
        </p:txBody>
      </p:sp>
      <p:cxnSp>
        <p:nvCxnSpPr>
          <p:cNvPr id="18" name="Straight Arrow Connector 17"/>
          <p:cNvCxnSpPr/>
          <p:nvPr/>
        </p:nvCxnSpPr>
        <p:spPr>
          <a:xfrm>
            <a:off x="4837584" y="6841283"/>
            <a:ext cx="1622256" cy="6112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1229443" y="9984781"/>
            <a:ext cx="3730546" cy="923330"/>
          </a:xfrm>
          <a:prstGeom prst="rect">
            <a:avLst/>
          </a:prstGeom>
          <a:noFill/>
        </p:spPr>
        <p:txBody>
          <a:bodyPr wrap="square" lIns="182880" tIns="91440" rIns="182880" bIns="91440" rtlCol="0">
            <a:spAutoFit/>
          </a:bodyPr>
          <a:lstStyle/>
          <a:p>
            <a:pPr algn="ctr"/>
            <a:r>
              <a:rPr lang="en-US" sz="2400" dirty="0">
                <a:latin typeface="Arial"/>
                <a:cs typeface="Arial"/>
              </a:rPr>
              <a:t>Predictions of highest probability are used first</a:t>
            </a:r>
          </a:p>
        </p:txBody>
      </p:sp>
      <p:cxnSp>
        <p:nvCxnSpPr>
          <p:cNvPr id="21" name="Straight Arrow Connector 20"/>
          <p:cNvCxnSpPr/>
          <p:nvPr/>
        </p:nvCxnSpPr>
        <p:spPr>
          <a:xfrm flipV="1">
            <a:off x="4959988" y="10612371"/>
            <a:ext cx="4364296" cy="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35857" y="12008473"/>
            <a:ext cx="16737743" cy="1323439"/>
          </a:xfrm>
          <a:prstGeom prst="rect">
            <a:avLst/>
          </a:prstGeom>
          <a:noFill/>
        </p:spPr>
        <p:txBody>
          <a:bodyPr wrap="square" rtlCol="0">
            <a:spAutoFit/>
          </a:bodyPr>
          <a:lstStyle/>
          <a:p>
            <a:pPr algn="just"/>
            <a:r>
              <a:rPr lang="en-US" sz="2000" b="1" dirty="0" smtClean="0">
                <a:latin typeface="Arial" panose="020B0604020202020204" pitchFamily="34" charset="0"/>
                <a:cs typeface="Arial" panose="020B0604020202020204" pitchFamily="34" charset="0"/>
              </a:rPr>
              <a:t>Figure 1:  Gain chart for predictions made on hold-out dataset from CTD database.  Note that the original dataset from this source consisted of 757 samples and that 608 of those samples were used for training while 149 were set aside for the purpose of estimating model performance in practice (shown above).  In that 149 sample hold-out set, 18 samples were truly sensitive to </a:t>
            </a:r>
            <a:r>
              <a:rPr lang="en-US" sz="2000" b="1" dirty="0" err="1" smtClean="0">
                <a:latin typeface="Arial" panose="020B0604020202020204" pitchFamily="34" charset="0"/>
                <a:cs typeface="Arial" panose="020B0604020202020204" pitchFamily="34" charset="0"/>
              </a:rPr>
              <a:t>Navitoclax</a:t>
            </a:r>
            <a:r>
              <a:rPr lang="en-US" sz="2000" b="1" dirty="0" smtClean="0">
                <a:latin typeface="Arial" panose="020B0604020202020204" pitchFamily="34" charset="0"/>
                <a:cs typeface="Arial" panose="020B0604020202020204" pitchFamily="34" charset="0"/>
              </a:rPr>
              <a:t> treatment and the chart shows how the number of those samples increases as a function of the number of predictions considered from the model.</a:t>
            </a:r>
            <a:endParaRPr lang="en-US" sz="2000" b="1" dirty="0">
              <a:latin typeface="Arial" panose="020B0604020202020204" pitchFamily="34" charset="0"/>
              <a:cs typeface="Arial" panose="020B0604020202020204" pitchFamily="34" charset="0"/>
            </a:endParaRPr>
          </a:p>
        </p:txBody>
      </p:sp>
      <p:sp>
        <p:nvSpPr>
          <p:cNvPr id="22" name="TextBox 21"/>
          <p:cNvSpPr txBox="1"/>
          <p:nvPr/>
        </p:nvSpPr>
        <p:spPr>
          <a:xfrm>
            <a:off x="5065842" y="2262427"/>
            <a:ext cx="11266358" cy="738664"/>
          </a:xfrm>
          <a:prstGeom prst="rect">
            <a:avLst/>
          </a:prstGeom>
          <a:noFill/>
        </p:spPr>
        <p:txBody>
          <a:bodyPr wrap="square" lIns="182880" tIns="91440" rIns="182880" bIns="91440" rtlCol="0">
            <a:spAutoFit/>
          </a:bodyPr>
          <a:lstStyle/>
          <a:p>
            <a:r>
              <a:rPr lang="en-US" b="1" dirty="0" smtClean="0">
                <a:latin typeface="Arial"/>
                <a:cs typeface="Arial"/>
              </a:rPr>
              <a:t>GLM Ensemble Gain Chart for CTD Holdout</a:t>
            </a:r>
            <a:endParaRPr lang="en-US" b="1" dirty="0">
              <a:latin typeface="Arial"/>
              <a:cs typeface="Arial"/>
            </a:endParaRPr>
          </a:p>
        </p:txBody>
      </p:sp>
      <p:sp>
        <p:nvSpPr>
          <p:cNvPr id="23" name="TextBox 22"/>
          <p:cNvSpPr txBox="1"/>
          <p:nvPr/>
        </p:nvSpPr>
        <p:spPr>
          <a:xfrm>
            <a:off x="14336755" y="10438443"/>
            <a:ext cx="1626923" cy="553998"/>
          </a:xfrm>
          <a:prstGeom prst="rect">
            <a:avLst/>
          </a:prstGeom>
          <a:noFill/>
        </p:spPr>
        <p:txBody>
          <a:bodyPr wrap="square" lIns="182880" tIns="91440" rIns="182880" bIns="91440" rtlCol="0">
            <a:spAutoFit/>
          </a:bodyPr>
          <a:lstStyle/>
          <a:p>
            <a:r>
              <a:rPr lang="en-US" sz="2400" i="1" dirty="0" smtClean="0"/>
              <a:t>Figure 1</a:t>
            </a:r>
            <a:endParaRPr lang="en-US" sz="2400" i="1" dirty="0"/>
          </a:p>
        </p:txBody>
      </p:sp>
    </p:spTree>
    <p:extLst>
      <p:ext uri="{BB962C8B-B14F-4D97-AF65-F5344CB8AC3E}">
        <p14:creationId xmlns:p14="http://schemas.microsoft.com/office/powerpoint/2010/main" val="77194392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Accuracy In Practice (CTD)</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9668" y="3216144"/>
            <a:ext cx="10201472" cy="7679512"/>
          </a:xfrm>
          <a:prstGeom prst="rect">
            <a:avLst/>
          </a:prstGeom>
        </p:spPr>
      </p:pic>
      <p:sp>
        <p:nvSpPr>
          <p:cNvPr id="17" name="TextBox 16"/>
          <p:cNvSpPr txBox="1"/>
          <p:nvPr/>
        </p:nvSpPr>
        <p:spPr>
          <a:xfrm>
            <a:off x="8111066" y="3955011"/>
            <a:ext cx="6273228" cy="923330"/>
          </a:xfrm>
          <a:prstGeom prst="rect">
            <a:avLst/>
          </a:prstGeom>
          <a:noFill/>
        </p:spPr>
        <p:txBody>
          <a:bodyPr wrap="square" lIns="182880" tIns="91440" rIns="182880" bIns="91440" rtlCol="0">
            <a:spAutoFit/>
          </a:bodyPr>
          <a:lstStyle/>
          <a:p>
            <a:pPr algn="ctr"/>
            <a:r>
              <a:rPr lang="en-US" sz="2400" dirty="0">
                <a:latin typeface="Arial"/>
                <a:cs typeface="Arial"/>
              </a:rPr>
              <a:t>At 14 predictions of 149 considered (9.3% of samples), accuracy falls to 50%</a:t>
            </a:r>
          </a:p>
        </p:txBody>
      </p:sp>
      <p:cxnSp>
        <p:nvCxnSpPr>
          <p:cNvPr id="18" name="Straight Arrow Connector 17"/>
          <p:cNvCxnSpPr/>
          <p:nvPr/>
        </p:nvCxnSpPr>
        <p:spPr>
          <a:xfrm flipH="1">
            <a:off x="6637866" y="5112207"/>
            <a:ext cx="2861736" cy="20505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93069" y="10033675"/>
            <a:ext cx="3730546" cy="923330"/>
          </a:xfrm>
          <a:prstGeom prst="rect">
            <a:avLst/>
          </a:prstGeom>
          <a:noFill/>
        </p:spPr>
        <p:txBody>
          <a:bodyPr wrap="square" lIns="182880" tIns="91440" rIns="182880" bIns="91440" rtlCol="0">
            <a:spAutoFit/>
          </a:bodyPr>
          <a:lstStyle/>
          <a:p>
            <a:pPr algn="ctr"/>
            <a:r>
              <a:rPr lang="en-US" sz="2400" dirty="0">
                <a:latin typeface="Arial"/>
                <a:cs typeface="Arial"/>
              </a:rPr>
              <a:t>Predictions of highest probability are used first</a:t>
            </a:r>
          </a:p>
        </p:txBody>
      </p:sp>
      <p:cxnSp>
        <p:nvCxnSpPr>
          <p:cNvPr id="21" name="Straight Arrow Connector 20"/>
          <p:cNvCxnSpPr/>
          <p:nvPr/>
        </p:nvCxnSpPr>
        <p:spPr>
          <a:xfrm flipV="1">
            <a:off x="4223614" y="10661265"/>
            <a:ext cx="4364296" cy="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635857" y="12008473"/>
            <a:ext cx="16737743" cy="1938992"/>
          </a:xfrm>
          <a:prstGeom prst="rect">
            <a:avLst/>
          </a:prstGeom>
          <a:noFill/>
        </p:spPr>
        <p:txBody>
          <a:bodyPr wrap="square" rtlCol="0">
            <a:spAutoFit/>
          </a:bodyPr>
          <a:lstStyle/>
          <a:p>
            <a:pPr algn="just"/>
            <a:r>
              <a:rPr lang="en-US" sz="2000" b="1" dirty="0" smtClean="0">
                <a:latin typeface="Arial" panose="020B0604020202020204" pitchFamily="34" charset="0"/>
                <a:cs typeface="Arial" panose="020B0604020202020204" pitchFamily="34" charset="0"/>
              </a:rPr>
              <a:t>Figure 1:  Sensitivity </a:t>
            </a:r>
            <a:r>
              <a:rPr lang="en-US" sz="2000" b="1" dirty="0" err="1" smtClean="0">
                <a:latin typeface="Arial" panose="020B0604020202020204" pitchFamily="34" charset="0"/>
                <a:cs typeface="Arial" panose="020B0604020202020204" pitchFamily="34" charset="0"/>
              </a:rPr>
              <a:t>vs</a:t>
            </a:r>
            <a:r>
              <a:rPr lang="en-US" sz="2000" b="1" dirty="0" smtClean="0">
                <a:latin typeface="Arial" panose="020B0604020202020204" pitchFamily="34" charset="0"/>
                <a:cs typeface="Arial" panose="020B0604020202020204" pitchFamily="34" charset="0"/>
              </a:rPr>
              <a:t> Rate-of-Positive-Predictions for predictions made on hold-out dataset from CTD database. Note that the original dataset from this source consisted of 757 samples and that 608 of those samples were used for training while 149 were set aside for the purpose of estimating model performance in practice (shown above).  In that 149 sample hold-out set, 18 samples were truly sensitive to </a:t>
            </a:r>
            <a:r>
              <a:rPr lang="en-US" sz="2000" b="1" dirty="0" err="1" smtClean="0">
                <a:latin typeface="Arial" panose="020B0604020202020204" pitchFamily="34" charset="0"/>
                <a:cs typeface="Arial" panose="020B0604020202020204" pitchFamily="34" charset="0"/>
              </a:rPr>
              <a:t>Navitoclax</a:t>
            </a:r>
            <a:r>
              <a:rPr lang="en-US" sz="2000" b="1" dirty="0" smtClean="0">
                <a:latin typeface="Arial" panose="020B0604020202020204" pitchFamily="34" charset="0"/>
                <a:cs typeface="Arial" panose="020B0604020202020204" pitchFamily="34" charset="0"/>
              </a:rPr>
              <a:t> treatment and the chart shows how the </a:t>
            </a:r>
            <a:r>
              <a:rPr lang="en-US" sz="2000" b="1" i="1" dirty="0" smtClean="0">
                <a:latin typeface="Arial" panose="020B0604020202020204" pitchFamily="34" charset="0"/>
                <a:cs typeface="Arial" panose="020B0604020202020204" pitchFamily="34" charset="0"/>
              </a:rPr>
              <a:t>percentage</a:t>
            </a:r>
            <a:r>
              <a:rPr lang="en-US" sz="2000" b="1" dirty="0" smtClean="0">
                <a:latin typeface="Arial" panose="020B0604020202020204" pitchFamily="34" charset="0"/>
                <a:cs typeface="Arial" panose="020B0604020202020204" pitchFamily="34" charset="0"/>
              </a:rPr>
              <a:t> of those samples increases as a function of the number of predictions considered from the model.</a:t>
            </a:r>
          </a:p>
          <a:p>
            <a:pPr algn="just"/>
            <a:endParaRPr lang="en-US" sz="2000" b="1" dirty="0">
              <a:latin typeface="Arial" panose="020B0604020202020204" pitchFamily="34" charset="0"/>
              <a:cs typeface="Arial" panose="020B0604020202020204" pitchFamily="34" charset="0"/>
            </a:endParaRPr>
          </a:p>
        </p:txBody>
      </p:sp>
      <p:sp>
        <p:nvSpPr>
          <p:cNvPr id="11" name="TextBox 10"/>
          <p:cNvSpPr txBox="1"/>
          <p:nvPr/>
        </p:nvSpPr>
        <p:spPr>
          <a:xfrm>
            <a:off x="4862868" y="2262427"/>
            <a:ext cx="11266358" cy="738664"/>
          </a:xfrm>
          <a:prstGeom prst="rect">
            <a:avLst/>
          </a:prstGeom>
          <a:noFill/>
        </p:spPr>
        <p:txBody>
          <a:bodyPr wrap="square" lIns="182880" tIns="91440" rIns="182880" bIns="91440" rtlCol="0">
            <a:spAutoFit/>
          </a:bodyPr>
          <a:lstStyle/>
          <a:p>
            <a:r>
              <a:rPr lang="en-US" b="1" dirty="0" smtClean="0">
                <a:latin typeface="Arial"/>
                <a:cs typeface="Arial"/>
              </a:rPr>
              <a:t>GLM Ensemble Sensitivity </a:t>
            </a:r>
            <a:r>
              <a:rPr lang="en-US" b="1" dirty="0" err="1" smtClean="0">
                <a:latin typeface="Arial"/>
                <a:cs typeface="Arial"/>
              </a:rPr>
              <a:t>vs</a:t>
            </a:r>
            <a:r>
              <a:rPr lang="en-US" b="1" dirty="0" smtClean="0">
                <a:latin typeface="Arial"/>
                <a:cs typeface="Arial"/>
              </a:rPr>
              <a:t> Prediction Count</a:t>
            </a:r>
            <a:endParaRPr lang="en-US" b="1" dirty="0">
              <a:latin typeface="Arial"/>
              <a:cs typeface="Arial"/>
            </a:endParaRPr>
          </a:p>
        </p:txBody>
      </p:sp>
      <p:sp>
        <p:nvSpPr>
          <p:cNvPr id="12" name="TextBox 11"/>
          <p:cNvSpPr txBox="1"/>
          <p:nvPr/>
        </p:nvSpPr>
        <p:spPr>
          <a:xfrm>
            <a:off x="13570832" y="10440857"/>
            <a:ext cx="1626923" cy="553998"/>
          </a:xfrm>
          <a:prstGeom prst="rect">
            <a:avLst/>
          </a:prstGeom>
          <a:noFill/>
        </p:spPr>
        <p:txBody>
          <a:bodyPr wrap="square" lIns="182880" tIns="91440" rIns="182880" bIns="91440" rtlCol="0">
            <a:spAutoFit/>
          </a:bodyPr>
          <a:lstStyle/>
          <a:p>
            <a:r>
              <a:rPr lang="en-US" sz="2400" i="1" dirty="0" smtClean="0"/>
              <a:t>Figure 1</a:t>
            </a:r>
            <a:endParaRPr lang="en-US" sz="2400" i="1" dirty="0"/>
          </a:p>
        </p:txBody>
      </p:sp>
    </p:spTree>
    <p:extLst>
      <p:ext uri="{BB962C8B-B14F-4D97-AF65-F5344CB8AC3E}">
        <p14:creationId xmlns:p14="http://schemas.microsoft.com/office/powerpoint/2010/main" val="427314772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Summary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92414149"/>
              </p:ext>
            </p:extLst>
          </p:nvPr>
        </p:nvGraphicFramePr>
        <p:xfrm>
          <a:off x="8590455" y="2573822"/>
          <a:ext cx="9275778" cy="3810000"/>
        </p:xfrm>
        <a:graphic>
          <a:graphicData uri="http://schemas.openxmlformats.org/drawingml/2006/table">
            <a:tbl>
              <a:tblPr firstRow="1" bandRow="1">
                <a:tableStyleId>{5C22544A-7EE6-4342-B048-85BDC9FD1C3A}</a:tableStyleId>
              </a:tblPr>
              <a:tblGrid>
                <a:gridCol w="3741802"/>
                <a:gridCol w="2478692"/>
                <a:gridCol w="3055284"/>
              </a:tblGrid>
              <a:tr h="762000">
                <a:tc>
                  <a:txBody>
                    <a:bodyPr/>
                    <a:lstStyle/>
                    <a:p>
                      <a:r>
                        <a:rPr lang="en-US" sz="3800" dirty="0" smtClean="0"/>
                        <a:t>Type</a:t>
                      </a:r>
                      <a:endParaRPr lang="en-US" sz="3800" dirty="0"/>
                    </a:p>
                  </a:txBody>
                  <a:tcPr marL="182880" marR="182880" marT="91440" marB="91440"/>
                </a:tc>
                <a:tc>
                  <a:txBody>
                    <a:bodyPr/>
                    <a:lstStyle/>
                    <a:p>
                      <a:r>
                        <a:rPr lang="en-US" sz="3800" dirty="0" smtClean="0"/>
                        <a:t>COSMIC</a:t>
                      </a:r>
                      <a:endParaRPr lang="en-US" sz="3800" dirty="0"/>
                    </a:p>
                  </a:txBody>
                  <a:tcPr marL="182880" marR="182880" marT="91440" marB="91440"/>
                </a:tc>
                <a:tc>
                  <a:txBody>
                    <a:bodyPr/>
                    <a:lstStyle/>
                    <a:p>
                      <a:r>
                        <a:rPr lang="en-US" sz="3800" dirty="0" smtClean="0"/>
                        <a:t>CTD</a:t>
                      </a:r>
                      <a:endParaRPr lang="en-US" sz="3800" dirty="0"/>
                    </a:p>
                  </a:txBody>
                  <a:tcPr marL="182880" marR="182880" marT="91440" marB="91440"/>
                </a:tc>
              </a:tr>
              <a:tr h="762000">
                <a:tc>
                  <a:txBody>
                    <a:bodyPr/>
                    <a:lstStyle/>
                    <a:p>
                      <a:r>
                        <a:rPr lang="en-US" sz="3800" dirty="0" smtClean="0"/>
                        <a:t>Gene Expression</a:t>
                      </a:r>
                    </a:p>
                  </a:txBody>
                  <a:tcPr marL="182880" marR="182880" marT="91440" marB="91440"/>
                </a:tc>
                <a:tc>
                  <a:txBody>
                    <a:bodyPr/>
                    <a:lstStyle/>
                    <a:p>
                      <a:r>
                        <a:rPr lang="en-US" sz="3800" dirty="0" smtClean="0"/>
                        <a:t>16,062</a:t>
                      </a:r>
                      <a:endParaRPr lang="en-US" sz="3800" dirty="0"/>
                    </a:p>
                  </a:txBody>
                  <a:tcPr marL="182880" marR="182880" marT="91440" marB="91440"/>
                </a:tc>
                <a:tc>
                  <a:txBody>
                    <a:bodyPr/>
                    <a:lstStyle/>
                    <a:p>
                      <a:r>
                        <a:rPr lang="en-US" sz="3800" dirty="0" smtClean="0"/>
                        <a:t>16,062</a:t>
                      </a:r>
                      <a:endParaRPr lang="en-US" sz="3800" dirty="0"/>
                    </a:p>
                  </a:txBody>
                  <a:tcPr marL="182880" marR="182880" marT="91440" marB="91440"/>
                </a:tc>
              </a:tr>
              <a:tr h="762000">
                <a:tc>
                  <a:txBody>
                    <a:bodyPr/>
                    <a:lstStyle/>
                    <a:p>
                      <a:r>
                        <a:rPr lang="en-US" sz="3800" dirty="0" smtClean="0"/>
                        <a:t>CNV</a:t>
                      </a:r>
                      <a:endParaRPr lang="en-US" sz="3800" dirty="0"/>
                    </a:p>
                  </a:txBody>
                  <a:tcPr marL="182880" marR="182880" marT="91440" marB="91440"/>
                </a:tc>
                <a:tc>
                  <a:txBody>
                    <a:bodyPr/>
                    <a:lstStyle/>
                    <a:p>
                      <a:r>
                        <a:rPr lang="en-US" sz="3800" dirty="0" smtClean="0"/>
                        <a:t>20,416</a:t>
                      </a:r>
                      <a:endParaRPr lang="en-US" sz="3800" dirty="0"/>
                    </a:p>
                  </a:txBody>
                  <a:tcPr marL="182880" marR="182880" marT="91440" marB="91440"/>
                </a:tc>
                <a:tc>
                  <a:txBody>
                    <a:bodyPr/>
                    <a:lstStyle/>
                    <a:p>
                      <a:r>
                        <a:rPr lang="en-US" sz="3800" dirty="0" smtClean="0"/>
                        <a:t>20,416</a:t>
                      </a:r>
                      <a:endParaRPr lang="en-US" sz="3800" dirty="0"/>
                    </a:p>
                  </a:txBody>
                  <a:tcPr marL="182880" marR="182880" marT="91440" marB="91440"/>
                </a:tc>
              </a:tr>
              <a:tr h="762000">
                <a:tc>
                  <a:txBody>
                    <a:bodyPr/>
                    <a:lstStyle/>
                    <a:p>
                      <a:r>
                        <a:rPr lang="en-US" sz="3800" dirty="0" smtClean="0"/>
                        <a:t>SNP (&gt;=3</a:t>
                      </a:r>
                      <a:r>
                        <a:rPr lang="en-US" sz="3800" baseline="0" dirty="0" smtClean="0"/>
                        <a:t> cases)</a:t>
                      </a:r>
                      <a:endParaRPr lang="en-US" sz="3800" dirty="0"/>
                    </a:p>
                  </a:txBody>
                  <a:tcPr marL="182880" marR="182880" marT="91440" marB="91440"/>
                </a:tc>
                <a:tc>
                  <a:txBody>
                    <a:bodyPr/>
                    <a:lstStyle/>
                    <a:p>
                      <a:r>
                        <a:rPr lang="en-US" sz="3800" dirty="0" smtClean="0"/>
                        <a:t>311</a:t>
                      </a:r>
                      <a:endParaRPr lang="en-US" sz="3800" dirty="0"/>
                    </a:p>
                  </a:txBody>
                  <a:tcPr marL="182880" marR="182880" marT="91440" marB="91440"/>
                </a:tc>
                <a:tc>
                  <a:txBody>
                    <a:bodyPr/>
                    <a:lstStyle/>
                    <a:p>
                      <a:r>
                        <a:rPr lang="en-US" sz="3800" dirty="0" smtClean="0"/>
                        <a:t>857</a:t>
                      </a:r>
                      <a:endParaRPr lang="en-US" sz="3800" dirty="0"/>
                    </a:p>
                  </a:txBody>
                  <a:tcPr marL="182880" marR="182880" marT="91440" marB="91440"/>
                </a:tc>
              </a:tr>
              <a:tr h="762000">
                <a:tc>
                  <a:txBody>
                    <a:bodyPr/>
                    <a:lstStyle/>
                    <a:p>
                      <a:r>
                        <a:rPr lang="en-US" sz="3800" b="1" dirty="0" smtClean="0"/>
                        <a:t>Total</a:t>
                      </a:r>
                      <a:endParaRPr lang="en-US" sz="3800" b="1" dirty="0"/>
                    </a:p>
                  </a:txBody>
                  <a:tcPr marL="182880" marR="182880" marT="91440" marB="91440"/>
                </a:tc>
                <a:tc>
                  <a:txBody>
                    <a:bodyPr/>
                    <a:lstStyle/>
                    <a:p>
                      <a:r>
                        <a:rPr lang="en-US" sz="3800" b="1" dirty="0" smtClean="0"/>
                        <a:t>36,789</a:t>
                      </a:r>
                      <a:endParaRPr lang="en-US" sz="3800" b="1" dirty="0"/>
                    </a:p>
                  </a:txBody>
                  <a:tcPr marL="182880" marR="182880" marT="91440" marB="91440"/>
                </a:tc>
                <a:tc>
                  <a:txBody>
                    <a:bodyPr/>
                    <a:lstStyle/>
                    <a:p>
                      <a:r>
                        <a:rPr lang="en-US" sz="3800" b="1" dirty="0" smtClean="0"/>
                        <a:t>37,335</a:t>
                      </a:r>
                      <a:endParaRPr lang="en-US" sz="3800" b="1" dirty="0"/>
                    </a:p>
                  </a:txBody>
                  <a:tcPr marL="182880" marR="182880" marT="91440" marB="91440"/>
                </a:tc>
              </a:tr>
            </a:tbl>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169130163"/>
              </p:ext>
            </p:extLst>
          </p:nvPr>
        </p:nvGraphicFramePr>
        <p:xfrm>
          <a:off x="485986" y="2573822"/>
          <a:ext cx="7837524" cy="8336280"/>
        </p:xfrm>
        <a:graphic>
          <a:graphicData uri="http://schemas.openxmlformats.org/drawingml/2006/table">
            <a:tbl>
              <a:tblPr firstRow="1" bandRow="1">
                <a:tableStyleId>{5C22544A-7EE6-4342-B048-85BDC9FD1C3A}</a:tableStyleId>
              </a:tblPr>
              <a:tblGrid>
                <a:gridCol w="2612508"/>
                <a:gridCol w="2612508"/>
                <a:gridCol w="2612508"/>
              </a:tblGrid>
              <a:tr h="1042035">
                <a:tc>
                  <a:txBody>
                    <a:bodyPr/>
                    <a:lstStyle/>
                    <a:p>
                      <a:r>
                        <a:rPr lang="en-US" sz="3800" dirty="0" smtClean="0"/>
                        <a:t>Type</a:t>
                      </a:r>
                      <a:endParaRPr lang="en-US" sz="3800" dirty="0"/>
                    </a:p>
                  </a:txBody>
                  <a:tcPr marL="182880" marR="182880" marT="91440" marB="91440"/>
                </a:tc>
                <a:tc>
                  <a:txBody>
                    <a:bodyPr/>
                    <a:lstStyle/>
                    <a:p>
                      <a:r>
                        <a:rPr lang="en-US" sz="3800" dirty="0" smtClean="0"/>
                        <a:t>COSMIC</a:t>
                      </a:r>
                      <a:endParaRPr lang="en-US" sz="3800" dirty="0"/>
                    </a:p>
                  </a:txBody>
                  <a:tcPr marL="182880" marR="182880" marT="91440" marB="91440"/>
                </a:tc>
                <a:tc>
                  <a:txBody>
                    <a:bodyPr/>
                    <a:lstStyle/>
                    <a:p>
                      <a:r>
                        <a:rPr lang="en-US" sz="3800" dirty="0" smtClean="0"/>
                        <a:t>CTD</a:t>
                      </a:r>
                      <a:endParaRPr lang="en-US" sz="3800" dirty="0"/>
                    </a:p>
                  </a:txBody>
                  <a:tcPr marL="182880" marR="182880" marT="91440" marB="91440"/>
                </a:tc>
              </a:tr>
              <a:tr h="1042035">
                <a:tc>
                  <a:txBody>
                    <a:bodyPr/>
                    <a:lstStyle/>
                    <a:p>
                      <a:r>
                        <a:rPr lang="en-US" sz="3800" dirty="0" smtClean="0"/>
                        <a:t>Blood</a:t>
                      </a:r>
                    </a:p>
                  </a:txBody>
                  <a:tcPr marL="182880" marR="182880" marT="91440" marB="91440"/>
                </a:tc>
                <a:tc>
                  <a:txBody>
                    <a:bodyPr/>
                    <a:lstStyle/>
                    <a:p>
                      <a:r>
                        <a:rPr lang="en-US" sz="3800" dirty="0" smtClean="0"/>
                        <a:t>58</a:t>
                      </a:r>
                      <a:endParaRPr lang="en-US" sz="3800" dirty="0"/>
                    </a:p>
                  </a:txBody>
                  <a:tcPr marL="182880" marR="182880" marT="91440" marB="91440"/>
                </a:tc>
                <a:tc>
                  <a:txBody>
                    <a:bodyPr/>
                    <a:lstStyle/>
                    <a:p>
                      <a:r>
                        <a:rPr lang="en-US" sz="3800" dirty="0" smtClean="0"/>
                        <a:t>143</a:t>
                      </a:r>
                      <a:endParaRPr lang="en-US" sz="3800" dirty="0"/>
                    </a:p>
                  </a:txBody>
                  <a:tcPr marL="182880" marR="182880" marT="91440" marB="91440"/>
                </a:tc>
              </a:tr>
              <a:tr h="1042035">
                <a:tc>
                  <a:txBody>
                    <a:bodyPr/>
                    <a:lstStyle/>
                    <a:p>
                      <a:r>
                        <a:rPr lang="en-US" sz="3800" dirty="0" smtClean="0"/>
                        <a:t>Lung</a:t>
                      </a:r>
                      <a:endParaRPr lang="en-US" sz="3800" dirty="0"/>
                    </a:p>
                  </a:txBody>
                  <a:tcPr marL="182880" marR="182880" marT="91440" marB="91440"/>
                </a:tc>
                <a:tc>
                  <a:txBody>
                    <a:bodyPr/>
                    <a:lstStyle/>
                    <a:p>
                      <a:r>
                        <a:rPr lang="en-US" sz="3800" dirty="0" smtClean="0"/>
                        <a:t>87</a:t>
                      </a:r>
                      <a:endParaRPr lang="en-US" sz="3800" dirty="0"/>
                    </a:p>
                  </a:txBody>
                  <a:tcPr marL="182880" marR="182880" marT="91440" marB="91440"/>
                </a:tc>
                <a:tc>
                  <a:txBody>
                    <a:bodyPr/>
                    <a:lstStyle/>
                    <a:p>
                      <a:r>
                        <a:rPr lang="en-US" sz="3800" dirty="0" smtClean="0"/>
                        <a:t>127</a:t>
                      </a:r>
                      <a:endParaRPr lang="en-US" sz="3800" dirty="0"/>
                    </a:p>
                  </a:txBody>
                  <a:tcPr marL="182880" marR="182880" marT="91440" marB="91440"/>
                </a:tc>
              </a:tr>
              <a:tr h="1042035">
                <a:tc>
                  <a:txBody>
                    <a:bodyPr/>
                    <a:lstStyle/>
                    <a:p>
                      <a:r>
                        <a:rPr lang="en-US" sz="3800" dirty="0" smtClean="0"/>
                        <a:t>Breast</a:t>
                      </a:r>
                      <a:endParaRPr lang="en-US" sz="3800" dirty="0"/>
                    </a:p>
                  </a:txBody>
                  <a:tcPr marL="182880" marR="182880" marT="91440" marB="91440"/>
                </a:tc>
                <a:tc>
                  <a:txBody>
                    <a:bodyPr/>
                    <a:lstStyle/>
                    <a:p>
                      <a:r>
                        <a:rPr lang="en-US" sz="3800" dirty="0" smtClean="0"/>
                        <a:t>34</a:t>
                      </a:r>
                      <a:endParaRPr lang="en-US" sz="3800" dirty="0"/>
                    </a:p>
                  </a:txBody>
                  <a:tcPr marL="182880" marR="182880" marT="91440" marB="91440"/>
                </a:tc>
                <a:tc>
                  <a:txBody>
                    <a:bodyPr/>
                    <a:lstStyle/>
                    <a:p>
                      <a:r>
                        <a:rPr lang="en-US" sz="3800" dirty="0" smtClean="0"/>
                        <a:t>36</a:t>
                      </a:r>
                      <a:endParaRPr lang="en-US" sz="3800" dirty="0"/>
                    </a:p>
                  </a:txBody>
                  <a:tcPr marL="182880" marR="182880" marT="91440" marB="91440"/>
                </a:tc>
              </a:tr>
              <a:tr h="1042035">
                <a:tc>
                  <a:txBody>
                    <a:bodyPr/>
                    <a:lstStyle/>
                    <a:p>
                      <a:r>
                        <a:rPr lang="en-US" sz="3800" dirty="0" smtClean="0"/>
                        <a:t>CNS</a:t>
                      </a:r>
                      <a:endParaRPr lang="en-US" sz="3800" dirty="0"/>
                    </a:p>
                  </a:txBody>
                  <a:tcPr marL="182880" marR="182880" marT="91440" marB="91440"/>
                </a:tc>
                <a:tc>
                  <a:txBody>
                    <a:bodyPr/>
                    <a:lstStyle/>
                    <a:p>
                      <a:r>
                        <a:rPr lang="en-US" sz="3800" dirty="0" smtClean="0"/>
                        <a:t>27</a:t>
                      </a:r>
                      <a:endParaRPr lang="en-US" sz="3800" dirty="0"/>
                    </a:p>
                  </a:txBody>
                  <a:tcPr marL="182880" marR="182880" marT="91440" marB="91440"/>
                </a:tc>
                <a:tc>
                  <a:txBody>
                    <a:bodyPr/>
                    <a:lstStyle/>
                    <a:p>
                      <a:r>
                        <a:rPr lang="en-US" sz="3800" dirty="0" smtClean="0"/>
                        <a:t>42</a:t>
                      </a:r>
                      <a:endParaRPr lang="en-US" sz="3800" dirty="0"/>
                    </a:p>
                  </a:txBody>
                  <a:tcPr marL="182880" marR="182880" marT="91440" marB="91440"/>
                </a:tc>
              </a:tr>
              <a:tr h="1042035">
                <a:tc>
                  <a:txBody>
                    <a:bodyPr/>
                    <a:lstStyle/>
                    <a:p>
                      <a:r>
                        <a:rPr lang="en-US" sz="3800" dirty="0" smtClean="0"/>
                        <a:t>Skin</a:t>
                      </a:r>
                      <a:endParaRPr lang="en-US" sz="3800" dirty="0"/>
                    </a:p>
                  </a:txBody>
                  <a:tcPr marL="182880" marR="182880" marT="91440" marB="91440"/>
                </a:tc>
                <a:tc>
                  <a:txBody>
                    <a:bodyPr/>
                    <a:lstStyle/>
                    <a:p>
                      <a:r>
                        <a:rPr lang="en-US" sz="3800" dirty="0" smtClean="0"/>
                        <a:t>30</a:t>
                      </a:r>
                      <a:endParaRPr lang="en-US" sz="3800" dirty="0"/>
                    </a:p>
                  </a:txBody>
                  <a:tcPr marL="182880" marR="182880" marT="91440" marB="91440"/>
                </a:tc>
                <a:tc>
                  <a:txBody>
                    <a:bodyPr/>
                    <a:lstStyle/>
                    <a:p>
                      <a:r>
                        <a:rPr lang="en-US" sz="3800" dirty="0" smtClean="0"/>
                        <a:t>50</a:t>
                      </a:r>
                      <a:endParaRPr lang="en-US" sz="3800" dirty="0"/>
                    </a:p>
                  </a:txBody>
                  <a:tcPr marL="182880" marR="182880" marT="91440" marB="91440"/>
                </a:tc>
              </a:tr>
              <a:tr h="1042035">
                <a:tc>
                  <a:txBody>
                    <a:bodyPr/>
                    <a:lstStyle/>
                    <a:p>
                      <a:r>
                        <a:rPr lang="en-US" sz="3800" dirty="0" smtClean="0"/>
                        <a:t>Other</a:t>
                      </a:r>
                      <a:endParaRPr lang="en-US" sz="3800" dirty="0"/>
                    </a:p>
                  </a:txBody>
                  <a:tcPr marL="182880" marR="182880" marT="91440" marB="91440"/>
                </a:tc>
                <a:tc>
                  <a:txBody>
                    <a:bodyPr/>
                    <a:lstStyle/>
                    <a:p>
                      <a:r>
                        <a:rPr lang="en-US" sz="3800" dirty="0" smtClean="0"/>
                        <a:t>174</a:t>
                      </a:r>
                      <a:endParaRPr lang="en-US" sz="3800" dirty="0"/>
                    </a:p>
                  </a:txBody>
                  <a:tcPr marL="182880" marR="182880" marT="91440" marB="91440"/>
                </a:tc>
                <a:tc>
                  <a:txBody>
                    <a:bodyPr/>
                    <a:lstStyle/>
                    <a:p>
                      <a:r>
                        <a:rPr lang="en-US" sz="3800" dirty="0" smtClean="0"/>
                        <a:t>359</a:t>
                      </a:r>
                      <a:endParaRPr lang="en-US" sz="3800" dirty="0"/>
                    </a:p>
                  </a:txBody>
                  <a:tcPr marL="182880" marR="182880" marT="91440" marB="91440"/>
                </a:tc>
              </a:tr>
              <a:tr h="1042035">
                <a:tc>
                  <a:txBody>
                    <a:bodyPr/>
                    <a:lstStyle/>
                    <a:p>
                      <a:r>
                        <a:rPr lang="en-US" sz="3800" b="1" dirty="0" smtClean="0"/>
                        <a:t>Total</a:t>
                      </a:r>
                      <a:endParaRPr lang="en-US" sz="3800" b="1" dirty="0"/>
                    </a:p>
                  </a:txBody>
                  <a:tcPr marL="182880" marR="182880" marT="91440" marB="91440"/>
                </a:tc>
                <a:tc>
                  <a:txBody>
                    <a:bodyPr/>
                    <a:lstStyle/>
                    <a:p>
                      <a:r>
                        <a:rPr lang="en-US" sz="3800" b="1" dirty="0" smtClean="0"/>
                        <a:t>410</a:t>
                      </a:r>
                      <a:endParaRPr lang="en-US" sz="3800" b="1" dirty="0"/>
                    </a:p>
                  </a:txBody>
                  <a:tcPr marL="182880" marR="182880" marT="91440" marB="91440"/>
                </a:tc>
                <a:tc>
                  <a:txBody>
                    <a:bodyPr/>
                    <a:lstStyle/>
                    <a:p>
                      <a:r>
                        <a:rPr lang="en-US" sz="3800" b="1" dirty="0" smtClean="0"/>
                        <a:t>757</a:t>
                      </a:r>
                      <a:endParaRPr lang="en-US" sz="3800" b="1" dirty="0"/>
                    </a:p>
                  </a:txBody>
                  <a:tcPr marL="182880" marR="182880" marT="91440" marB="91440"/>
                </a:tc>
              </a:tr>
            </a:tbl>
          </a:graphicData>
        </a:graphic>
      </p:graphicFrame>
      <p:graphicFrame>
        <p:nvGraphicFramePr>
          <p:cNvPr id="6" name="Content Placeholder 3"/>
          <p:cNvGraphicFramePr>
            <a:graphicFrameLocks/>
          </p:cNvGraphicFramePr>
          <p:nvPr>
            <p:extLst>
              <p:ext uri="{D42A27DB-BD31-4B8C-83A1-F6EECF244321}">
                <p14:modId xmlns:p14="http://schemas.microsoft.com/office/powerpoint/2010/main" val="2291765276"/>
              </p:ext>
            </p:extLst>
          </p:nvPr>
        </p:nvGraphicFramePr>
        <p:xfrm>
          <a:off x="8692539" y="7862102"/>
          <a:ext cx="9173694" cy="3048000"/>
        </p:xfrm>
        <a:graphic>
          <a:graphicData uri="http://schemas.openxmlformats.org/drawingml/2006/table">
            <a:tbl>
              <a:tblPr firstRow="1" bandRow="1">
                <a:tableStyleId>{5C22544A-7EE6-4342-B048-85BDC9FD1C3A}</a:tableStyleId>
              </a:tblPr>
              <a:tblGrid>
                <a:gridCol w="3670318"/>
                <a:gridCol w="2448094"/>
                <a:gridCol w="3055282"/>
              </a:tblGrid>
              <a:tr h="762000">
                <a:tc>
                  <a:txBody>
                    <a:bodyPr/>
                    <a:lstStyle/>
                    <a:p>
                      <a:r>
                        <a:rPr lang="en-US" sz="3800" dirty="0" smtClean="0"/>
                        <a:t>Response</a:t>
                      </a:r>
                      <a:endParaRPr lang="en-US" sz="3800" dirty="0"/>
                    </a:p>
                  </a:txBody>
                  <a:tcPr marL="182880" marR="182880" marT="91440" marB="91440"/>
                </a:tc>
                <a:tc>
                  <a:txBody>
                    <a:bodyPr/>
                    <a:lstStyle/>
                    <a:p>
                      <a:r>
                        <a:rPr lang="en-US" sz="3800" dirty="0" smtClean="0"/>
                        <a:t>COSMIC</a:t>
                      </a:r>
                      <a:endParaRPr lang="en-US" sz="3800" dirty="0"/>
                    </a:p>
                  </a:txBody>
                  <a:tcPr marL="182880" marR="182880" marT="91440" marB="91440"/>
                </a:tc>
                <a:tc>
                  <a:txBody>
                    <a:bodyPr/>
                    <a:lstStyle/>
                    <a:p>
                      <a:r>
                        <a:rPr lang="en-US" sz="3800" dirty="0" smtClean="0"/>
                        <a:t>CTD</a:t>
                      </a:r>
                      <a:endParaRPr lang="en-US" sz="3800" dirty="0"/>
                    </a:p>
                  </a:txBody>
                  <a:tcPr marL="182880" marR="182880" marT="91440" marB="91440"/>
                </a:tc>
              </a:tr>
              <a:tr h="762000">
                <a:tc>
                  <a:txBody>
                    <a:bodyPr/>
                    <a:lstStyle/>
                    <a:p>
                      <a:r>
                        <a:rPr lang="en-US" sz="3800" dirty="0" smtClean="0"/>
                        <a:t>Sensitive</a:t>
                      </a:r>
                    </a:p>
                  </a:txBody>
                  <a:tcPr marL="182880" marR="182880" marT="91440" marB="91440"/>
                </a:tc>
                <a:tc>
                  <a:txBody>
                    <a:bodyPr/>
                    <a:lstStyle/>
                    <a:p>
                      <a:r>
                        <a:rPr lang="en-US" sz="3800" dirty="0" smtClean="0"/>
                        <a:t>78 (19%)</a:t>
                      </a:r>
                      <a:endParaRPr lang="en-US" sz="3800" dirty="0"/>
                    </a:p>
                  </a:txBody>
                  <a:tcPr marL="182880" marR="182880" marT="91440" marB="9144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3800" dirty="0" smtClean="0"/>
                        <a:t>117 (15.5%)</a:t>
                      </a:r>
                    </a:p>
                  </a:txBody>
                  <a:tcPr marL="182880" marR="182880" marT="91440" marB="91440"/>
                </a:tc>
              </a:tr>
              <a:tr h="762000">
                <a:tc>
                  <a:txBody>
                    <a:bodyPr/>
                    <a:lstStyle/>
                    <a:p>
                      <a:r>
                        <a:rPr lang="en-US" sz="3800" dirty="0" smtClean="0"/>
                        <a:t>Not Sensitive</a:t>
                      </a:r>
                      <a:endParaRPr lang="en-US" sz="3800" dirty="0"/>
                    </a:p>
                  </a:txBody>
                  <a:tcPr marL="182880" marR="182880" marT="91440" marB="91440"/>
                </a:tc>
                <a:tc>
                  <a:txBody>
                    <a:bodyPr/>
                    <a:lstStyle/>
                    <a:p>
                      <a:r>
                        <a:rPr lang="en-US" sz="3800" dirty="0" smtClean="0"/>
                        <a:t>332 (81%)</a:t>
                      </a:r>
                      <a:endParaRPr lang="en-US" sz="3800" dirty="0"/>
                    </a:p>
                  </a:txBody>
                  <a:tcPr marL="182880" marR="182880" marT="91440" marB="91440"/>
                </a:tc>
                <a:tc>
                  <a:txBody>
                    <a:bodyPr/>
                    <a:lstStyle/>
                    <a:p>
                      <a:r>
                        <a:rPr lang="en-US" sz="3800" dirty="0" smtClean="0"/>
                        <a:t>640 (84.5%)</a:t>
                      </a:r>
                      <a:endParaRPr lang="en-US" sz="3800" dirty="0"/>
                    </a:p>
                  </a:txBody>
                  <a:tcPr marL="182880" marR="182880" marT="91440" marB="91440"/>
                </a:tc>
              </a:tr>
              <a:tr h="762000">
                <a:tc>
                  <a:txBody>
                    <a:bodyPr/>
                    <a:lstStyle/>
                    <a:p>
                      <a:r>
                        <a:rPr lang="en-US" sz="3800" b="1" dirty="0" smtClean="0"/>
                        <a:t>Total</a:t>
                      </a:r>
                      <a:endParaRPr lang="en-US" sz="3800" b="1" dirty="0"/>
                    </a:p>
                  </a:txBody>
                  <a:tcPr marL="182880" marR="182880" marT="91440" marB="91440"/>
                </a:tc>
                <a:tc>
                  <a:txBody>
                    <a:bodyPr/>
                    <a:lstStyle/>
                    <a:p>
                      <a:r>
                        <a:rPr lang="en-US" sz="3800" b="1" dirty="0" smtClean="0"/>
                        <a:t>410</a:t>
                      </a:r>
                      <a:endParaRPr lang="en-US" sz="3800" b="1" dirty="0"/>
                    </a:p>
                  </a:txBody>
                  <a:tcPr marL="182880" marR="182880" marT="91440" marB="91440"/>
                </a:tc>
                <a:tc>
                  <a:txBody>
                    <a:bodyPr/>
                    <a:lstStyle/>
                    <a:p>
                      <a:r>
                        <a:rPr lang="en-US" sz="3800" b="1" dirty="0" smtClean="0"/>
                        <a:t>757</a:t>
                      </a:r>
                      <a:endParaRPr lang="en-US" sz="3800" b="1" dirty="0"/>
                    </a:p>
                  </a:txBody>
                  <a:tcPr marL="182880" marR="182880" marT="91440" marB="91440"/>
                </a:tc>
              </a:tr>
            </a:tbl>
          </a:graphicData>
        </a:graphic>
      </p:graphicFrame>
      <p:sp>
        <p:nvSpPr>
          <p:cNvPr id="7" name="TextBox 6"/>
          <p:cNvSpPr txBox="1"/>
          <p:nvPr/>
        </p:nvSpPr>
        <p:spPr>
          <a:xfrm>
            <a:off x="11516898" y="1819278"/>
            <a:ext cx="3625808" cy="738664"/>
          </a:xfrm>
          <a:prstGeom prst="rect">
            <a:avLst/>
          </a:prstGeom>
          <a:noFill/>
        </p:spPr>
        <p:txBody>
          <a:bodyPr wrap="none" lIns="182880" tIns="91440" rIns="182880" bIns="91440" rtlCol="0">
            <a:spAutoFit/>
          </a:bodyPr>
          <a:lstStyle/>
          <a:p>
            <a:r>
              <a:rPr lang="en-US" i="1" dirty="0" smtClean="0"/>
              <a:t>Genetic Features</a:t>
            </a:r>
            <a:endParaRPr lang="en-US" i="1" dirty="0"/>
          </a:p>
        </p:txBody>
      </p:sp>
      <p:sp>
        <p:nvSpPr>
          <p:cNvPr id="8" name="TextBox 7"/>
          <p:cNvSpPr txBox="1"/>
          <p:nvPr/>
        </p:nvSpPr>
        <p:spPr>
          <a:xfrm>
            <a:off x="2814106" y="1846538"/>
            <a:ext cx="2956304" cy="738664"/>
          </a:xfrm>
          <a:prstGeom prst="rect">
            <a:avLst/>
          </a:prstGeom>
          <a:noFill/>
        </p:spPr>
        <p:txBody>
          <a:bodyPr wrap="none" lIns="182880" tIns="91440" rIns="182880" bIns="91440" rtlCol="0">
            <a:spAutoFit/>
          </a:bodyPr>
          <a:lstStyle/>
          <a:p>
            <a:r>
              <a:rPr lang="en-US" i="1" dirty="0" smtClean="0"/>
              <a:t>Tumor Origin</a:t>
            </a:r>
            <a:endParaRPr lang="en-US" i="1" dirty="0"/>
          </a:p>
        </p:txBody>
      </p:sp>
      <p:sp>
        <p:nvSpPr>
          <p:cNvPr id="9" name="TextBox 8"/>
          <p:cNvSpPr txBox="1"/>
          <p:nvPr/>
        </p:nvSpPr>
        <p:spPr>
          <a:xfrm>
            <a:off x="11289392" y="7179482"/>
            <a:ext cx="4442512" cy="738664"/>
          </a:xfrm>
          <a:prstGeom prst="rect">
            <a:avLst/>
          </a:prstGeom>
          <a:noFill/>
        </p:spPr>
        <p:txBody>
          <a:bodyPr wrap="none" lIns="182880" tIns="91440" rIns="182880" bIns="91440" rtlCol="0">
            <a:spAutoFit/>
          </a:bodyPr>
          <a:lstStyle/>
          <a:p>
            <a:r>
              <a:rPr lang="en-US" i="1" dirty="0" err="1" smtClean="0"/>
              <a:t>Navitoclax</a:t>
            </a:r>
            <a:r>
              <a:rPr lang="en-US" i="1" dirty="0" smtClean="0"/>
              <a:t> Sensitivity</a:t>
            </a:r>
            <a:endParaRPr lang="en-US" i="1" dirty="0"/>
          </a:p>
        </p:txBody>
      </p:sp>
      <p:sp>
        <p:nvSpPr>
          <p:cNvPr id="10" name="TextBox 9"/>
          <p:cNvSpPr txBox="1"/>
          <p:nvPr/>
        </p:nvSpPr>
        <p:spPr>
          <a:xfrm>
            <a:off x="635857" y="11754473"/>
            <a:ext cx="16737743" cy="1938992"/>
          </a:xfrm>
          <a:prstGeom prst="rect">
            <a:avLst/>
          </a:prstGeom>
          <a:noFill/>
        </p:spPr>
        <p:txBody>
          <a:bodyPr wrap="square" rtlCol="0">
            <a:spAutoFit/>
          </a:bodyPr>
          <a:lstStyle/>
          <a:p>
            <a:pPr algn="just"/>
            <a:r>
              <a:rPr lang="en-US" sz="2000" b="1" dirty="0" smtClean="0">
                <a:latin typeface="Arial" panose="020B0604020202020204" pitchFamily="34" charset="0"/>
                <a:cs typeface="Arial" panose="020B0604020202020204" pitchFamily="34" charset="0"/>
              </a:rPr>
              <a:t>Figure 1:  Cell line count per cancer type across datasets sourced from the Sanger Institute COSMIC and Memorial Sloan-Kettering’s CTD</a:t>
            </a:r>
            <a:r>
              <a:rPr lang="en-US" sz="2000" b="1" baseline="30000" dirty="0" smtClean="0">
                <a:latin typeface="Arial" panose="020B0604020202020204" pitchFamily="34" charset="0"/>
                <a:cs typeface="Arial" panose="020B0604020202020204" pitchFamily="34" charset="0"/>
              </a:rPr>
              <a:t>2</a:t>
            </a:r>
            <a:r>
              <a:rPr lang="en-US" sz="2000" b="1" dirty="0" smtClean="0">
                <a:latin typeface="Arial" panose="020B0604020202020204" pitchFamily="34" charset="0"/>
                <a:cs typeface="Arial" panose="020B0604020202020204" pitchFamily="34" charset="0"/>
              </a:rPr>
              <a:t> (CTD) portals.  Note that while genetic information for cell lines for both data sources was drawn from the CCLE database, sensitivity to </a:t>
            </a:r>
            <a:r>
              <a:rPr lang="en-US" sz="2000" b="1" dirty="0" err="1" smtClean="0">
                <a:latin typeface="Arial" panose="020B0604020202020204" pitchFamily="34" charset="0"/>
                <a:cs typeface="Arial" panose="020B0604020202020204" pitchFamily="34" charset="0"/>
              </a:rPr>
              <a:t>Navitoclax</a:t>
            </a:r>
            <a:r>
              <a:rPr lang="en-US" sz="2000" b="1" dirty="0" smtClean="0">
                <a:latin typeface="Arial" panose="020B0604020202020204" pitchFamily="34" charset="0"/>
                <a:cs typeface="Arial" panose="020B0604020202020204" pitchFamily="34" charset="0"/>
              </a:rPr>
              <a:t> for those same cell lines was only available for some subset of patients with 757 and 410 measurements available from the CTD and COSMIC databases, respectively.  Figure 2: Number of genes by data type provided where CNV = log2 copy number variation and SNP = named mutations within a single gene.  Figure 3: Rate of </a:t>
            </a:r>
            <a:r>
              <a:rPr lang="en-US" sz="2000" b="1" dirty="0" err="1" smtClean="0">
                <a:latin typeface="Arial" panose="020B0604020202020204" pitchFamily="34" charset="0"/>
                <a:cs typeface="Arial" panose="020B0604020202020204" pitchFamily="34" charset="0"/>
              </a:rPr>
              <a:t>Navitoclax</a:t>
            </a:r>
            <a:r>
              <a:rPr lang="en-US" sz="2000" b="1" dirty="0" smtClean="0">
                <a:latin typeface="Arial" panose="020B0604020202020204" pitchFamily="34" charset="0"/>
                <a:cs typeface="Arial" panose="020B0604020202020204" pitchFamily="34" charset="0"/>
              </a:rPr>
              <a:t> sensitivity amongst all cell lines available for a given source.</a:t>
            </a:r>
            <a:endParaRPr lang="en-US" sz="2000" b="1" baseline="30000" dirty="0">
              <a:latin typeface="Arial" panose="020B0604020202020204" pitchFamily="34" charset="0"/>
              <a:cs typeface="Arial" panose="020B0604020202020204" pitchFamily="34" charset="0"/>
            </a:endParaRPr>
          </a:p>
        </p:txBody>
      </p:sp>
      <p:sp>
        <p:nvSpPr>
          <p:cNvPr id="11" name="TextBox 10"/>
          <p:cNvSpPr txBox="1"/>
          <p:nvPr/>
        </p:nvSpPr>
        <p:spPr>
          <a:xfrm>
            <a:off x="3224477" y="11019471"/>
            <a:ext cx="1626923" cy="553998"/>
          </a:xfrm>
          <a:prstGeom prst="rect">
            <a:avLst/>
          </a:prstGeom>
          <a:noFill/>
        </p:spPr>
        <p:txBody>
          <a:bodyPr wrap="square" lIns="182880" tIns="91440" rIns="182880" bIns="91440" rtlCol="0">
            <a:spAutoFit/>
          </a:bodyPr>
          <a:lstStyle/>
          <a:p>
            <a:r>
              <a:rPr lang="en-US" sz="2400" i="1" dirty="0" smtClean="0"/>
              <a:t>Figure 1</a:t>
            </a:r>
            <a:endParaRPr lang="en-US" sz="2400" i="1" dirty="0"/>
          </a:p>
        </p:txBody>
      </p:sp>
      <p:sp>
        <p:nvSpPr>
          <p:cNvPr id="12" name="TextBox 11"/>
          <p:cNvSpPr txBox="1"/>
          <p:nvPr/>
        </p:nvSpPr>
        <p:spPr>
          <a:xfrm>
            <a:off x="12368477" y="6383822"/>
            <a:ext cx="1626923" cy="553998"/>
          </a:xfrm>
          <a:prstGeom prst="rect">
            <a:avLst/>
          </a:prstGeom>
          <a:noFill/>
        </p:spPr>
        <p:txBody>
          <a:bodyPr wrap="square" lIns="182880" tIns="91440" rIns="182880" bIns="91440" rtlCol="0">
            <a:spAutoFit/>
          </a:bodyPr>
          <a:lstStyle/>
          <a:p>
            <a:r>
              <a:rPr lang="en-US" sz="2400" i="1" dirty="0" smtClean="0"/>
              <a:t>Figure 2</a:t>
            </a:r>
            <a:endParaRPr lang="en-US" sz="2400" i="1" dirty="0"/>
          </a:p>
        </p:txBody>
      </p:sp>
      <p:sp>
        <p:nvSpPr>
          <p:cNvPr id="13" name="TextBox 12"/>
          <p:cNvSpPr txBox="1"/>
          <p:nvPr/>
        </p:nvSpPr>
        <p:spPr>
          <a:xfrm>
            <a:off x="12368477" y="11020623"/>
            <a:ext cx="1626923" cy="553998"/>
          </a:xfrm>
          <a:prstGeom prst="rect">
            <a:avLst/>
          </a:prstGeom>
          <a:noFill/>
        </p:spPr>
        <p:txBody>
          <a:bodyPr wrap="square" lIns="182880" tIns="91440" rIns="182880" bIns="91440" rtlCol="0">
            <a:spAutoFit/>
          </a:bodyPr>
          <a:lstStyle/>
          <a:p>
            <a:r>
              <a:rPr lang="en-US" sz="2400" i="1" dirty="0" smtClean="0"/>
              <a:t>Figure 3</a:t>
            </a:r>
            <a:endParaRPr lang="en-US" sz="2400" i="1" dirty="0"/>
          </a:p>
        </p:txBody>
      </p:sp>
    </p:spTree>
    <p:extLst>
      <p:ext uri="{BB962C8B-B14F-4D97-AF65-F5344CB8AC3E}">
        <p14:creationId xmlns:p14="http://schemas.microsoft.com/office/powerpoint/2010/main" val="261992094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Process</a:t>
            </a:r>
            <a:endParaRPr lang="en-US" dirty="0"/>
          </a:p>
        </p:txBody>
      </p:sp>
      <p:sp>
        <p:nvSpPr>
          <p:cNvPr id="4" name="Rounded Rectangle 3"/>
          <p:cNvSpPr/>
          <p:nvPr/>
        </p:nvSpPr>
        <p:spPr>
          <a:xfrm>
            <a:off x="7780601" y="1746576"/>
            <a:ext cx="3200400" cy="914400"/>
          </a:xfrm>
          <a:prstGeom prst="roundRect">
            <a:avLst/>
          </a:prstGeom>
        </p:spPr>
        <p:style>
          <a:lnRef idx="1">
            <a:schemeClr val="accent1"/>
          </a:lnRef>
          <a:fillRef idx="3">
            <a:schemeClr val="accent1"/>
          </a:fillRef>
          <a:effectRef idx="2">
            <a:schemeClr val="accent1"/>
          </a:effectRef>
          <a:fontRef idx="minor">
            <a:schemeClr val="lt1"/>
          </a:fontRef>
        </p:style>
        <p:txBody>
          <a:bodyPr lIns="182880" tIns="91440" rIns="182880" bIns="91440" spcCol="0" rtlCol="0" anchor="ctr"/>
          <a:lstStyle/>
          <a:p>
            <a:pPr algn="ctr"/>
            <a:r>
              <a:rPr lang="en-US" sz="2800" dirty="0">
                <a:solidFill>
                  <a:schemeClr val="tx1"/>
                </a:solidFill>
              </a:rPr>
              <a:t>Raw Data</a:t>
            </a:r>
          </a:p>
        </p:txBody>
      </p:sp>
      <p:sp>
        <p:nvSpPr>
          <p:cNvPr id="5" name="Rounded Rectangle 4"/>
          <p:cNvSpPr/>
          <p:nvPr/>
        </p:nvSpPr>
        <p:spPr>
          <a:xfrm>
            <a:off x="3951551" y="4254824"/>
            <a:ext cx="4114800" cy="914400"/>
          </a:xfrm>
          <a:prstGeom prst="roundRect">
            <a:avLst/>
          </a:prstGeom>
        </p:spPr>
        <p:style>
          <a:lnRef idx="1">
            <a:schemeClr val="accent1"/>
          </a:lnRef>
          <a:fillRef idx="3">
            <a:schemeClr val="accent1"/>
          </a:fillRef>
          <a:effectRef idx="2">
            <a:schemeClr val="accent1"/>
          </a:effectRef>
          <a:fontRef idx="minor">
            <a:schemeClr val="lt1"/>
          </a:fontRef>
        </p:style>
        <p:txBody>
          <a:bodyPr lIns="182880" tIns="91440" rIns="182880" bIns="91440" spcCol="0" rtlCol="0" anchor="ctr"/>
          <a:lstStyle/>
          <a:p>
            <a:pPr algn="ctr"/>
            <a:r>
              <a:rPr lang="en-US" sz="2800" dirty="0">
                <a:solidFill>
                  <a:schemeClr val="tx1"/>
                </a:solidFill>
              </a:rPr>
              <a:t>Feature Selection + Preprocessing (Fold 1)</a:t>
            </a:r>
          </a:p>
        </p:txBody>
      </p:sp>
      <p:sp>
        <p:nvSpPr>
          <p:cNvPr id="6" name="Rounded Rectangle 5"/>
          <p:cNvSpPr/>
          <p:nvPr/>
        </p:nvSpPr>
        <p:spPr>
          <a:xfrm>
            <a:off x="1265501" y="6851972"/>
            <a:ext cx="3505200" cy="914400"/>
          </a:xfrm>
          <a:prstGeom prst="roundRect">
            <a:avLst/>
          </a:prstGeom>
        </p:spPr>
        <p:style>
          <a:lnRef idx="1">
            <a:schemeClr val="accent1"/>
          </a:lnRef>
          <a:fillRef idx="3">
            <a:schemeClr val="accent1"/>
          </a:fillRef>
          <a:effectRef idx="2">
            <a:schemeClr val="accent1"/>
          </a:effectRef>
          <a:fontRef idx="minor">
            <a:schemeClr val="lt1"/>
          </a:fontRef>
        </p:style>
        <p:txBody>
          <a:bodyPr lIns="182880" tIns="91440" rIns="182880" bIns="91440" spcCol="0" rtlCol="0" anchor="ctr"/>
          <a:lstStyle/>
          <a:p>
            <a:pPr algn="ctr"/>
            <a:r>
              <a:rPr lang="en-US" sz="2800" dirty="0">
                <a:solidFill>
                  <a:schemeClr val="tx1"/>
                </a:solidFill>
              </a:rPr>
              <a:t>Parameter</a:t>
            </a:r>
          </a:p>
          <a:p>
            <a:pPr algn="ctr"/>
            <a:r>
              <a:rPr lang="en-US" sz="2800" dirty="0">
                <a:solidFill>
                  <a:schemeClr val="tx1"/>
                </a:solidFill>
              </a:rPr>
              <a:t>Optimization (Fold 1)</a:t>
            </a:r>
          </a:p>
        </p:txBody>
      </p:sp>
      <p:sp>
        <p:nvSpPr>
          <p:cNvPr id="7" name="Rounded Rectangle 6"/>
          <p:cNvSpPr/>
          <p:nvPr/>
        </p:nvSpPr>
        <p:spPr>
          <a:xfrm>
            <a:off x="6028001" y="6896424"/>
            <a:ext cx="3505200" cy="914400"/>
          </a:xfrm>
          <a:prstGeom prst="roundRect">
            <a:avLst/>
          </a:prstGeom>
        </p:spPr>
        <p:style>
          <a:lnRef idx="1">
            <a:schemeClr val="accent1"/>
          </a:lnRef>
          <a:fillRef idx="3">
            <a:schemeClr val="accent1"/>
          </a:fillRef>
          <a:effectRef idx="2">
            <a:schemeClr val="accent1"/>
          </a:effectRef>
          <a:fontRef idx="minor">
            <a:schemeClr val="lt1"/>
          </a:fontRef>
        </p:style>
        <p:txBody>
          <a:bodyPr lIns="182880" tIns="91440" rIns="182880" bIns="91440" spcCol="0" rtlCol="0" anchor="ctr"/>
          <a:lstStyle/>
          <a:p>
            <a:pPr algn="ctr"/>
            <a:r>
              <a:rPr lang="en-US" sz="2800" dirty="0">
                <a:solidFill>
                  <a:schemeClr val="tx1"/>
                </a:solidFill>
              </a:rPr>
              <a:t>Parameter</a:t>
            </a:r>
          </a:p>
          <a:p>
            <a:pPr algn="ctr"/>
            <a:r>
              <a:rPr lang="en-US" sz="2800" dirty="0">
                <a:solidFill>
                  <a:schemeClr val="tx1"/>
                </a:solidFill>
              </a:rPr>
              <a:t>Optimization (Fold 5)</a:t>
            </a:r>
          </a:p>
        </p:txBody>
      </p:sp>
      <p:sp>
        <p:nvSpPr>
          <p:cNvPr id="8" name="Rounded Rectangle 7"/>
          <p:cNvSpPr/>
          <p:nvPr/>
        </p:nvSpPr>
        <p:spPr>
          <a:xfrm>
            <a:off x="11590601" y="4234584"/>
            <a:ext cx="4114800" cy="914400"/>
          </a:xfrm>
          <a:prstGeom prst="roundRect">
            <a:avLst/>
          </a:prstGeom>
        </p:spPr>
        <p:style>
          <a:lnRef idx="1">
            <a:schemeClr val="accent1"/>
          </a:lnRef>
          <a:fillRef idx="3">
            <a:schemeClr val="accent1"/>
          </a:fillRef>
          <a:effectRef idx="2">
            <a:schemeClr val="accent1"/>
          </a:effectRef>
          <a:fontRef idx="minor">
            <a:schemeClr val="lt1"/>
          </a:fontRef>
        </p:style>
        <p:txBody>
          <a:bodyPr lIns="182880" tIns="91440" rIns="182880" bIns="91440" spcCol="0" rtlCol="0" anchor="ctr"/>
          <a:lstStyle/>
          <a:p>
            <a:pPr algn="ctr"/>
            <a:r>
              <a:rPr lang="en-US" sz="2800" dirty="0">
                <a:solidFill>
                  <a:schemeClr val="tx1"/>
                </a:solidFill>
              </a:rPr>
              <a:t>Feature Selection / Preprocessing (Fold 30)</a:t>
            </a:r>
          </a:p>
        </p:txBody>
      </p:sp>
      <p:sp>
        <p:nvSpPr>
          <p:cNvPr id="9" name="TextBox 8"/>
          <p:cNvSpPr txBox="1"/>
          <p:nvPr/>
        </p:nvSpPr>
        <p:spPr>
          <a:xfrm>
            <a:off x="11285801" y="2883224"/>
            <a:ext cx="3962400" cy="1046440"/>
          </a:xfrm>
          <a:prstGeom prst="rect">
            <a:avLst/>
          </a:prstGeom>
          <a:noFill/>
        </p:spPr>
        <p:txBody>
          <a:bodyPr wrap="square" lIns="182880" tIns="91440" rIns="182880" bIns="91440" rtlCol="0">
            <a:spAutoFit/>
          </a:bodyPr>
          <a:lstStyle/>
          <a:p>
            <a:pPr algn="ctr"/>
            <a:r>
              <a:rPr lang="en-US" sz="2800" dirty="0">
                <a:solidFill>
                  <a:schemeClr val="bg1"/>
                </a:solidFill>
              </a:rPr>
              <a:t>Level 1 Resampling </a:t>
            </a:r>
          </a:p>
          <a:p>
            <a:pPr algn="ctr"/>
            <a:r>
              <a:rPr lang="en-US" sz="2800" dirty="0">
                <a:solidFill>
                  <a:schemeClr val="bg1"/>
                </a:solidFill>
              </a:rPr>
              <a:t>(3x 10-fold CV)</a:t>
            </a:r>
          </a:p>
        </p:txBody>
      </p:sp>
      <p:cxnSp>
        <p:nvCxnSpPr>
          <p:cNvPr id="10" name="Straight Connector 9"/>
          <p:cNvCxnSpPr>
            <a:stCxn id="4" idx="2"/>
            <a:endCxn id="5" idx="0"/>
          </p:cNvCxnSpPr>
          <p:nvPr/>
        </p:nvCxnSpPr>
        <p:spPr>
          <a:xfrm flipH="1">
            <a:off x="6008956" y="2660977"/>
            <a:ext cx="3371850" cy="15938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2"/>
            <a:endCxn id="8" idx="0"/>
          </p:cNvCxnSpPr>
          <p:nvPr/>
        </p:nvCxnSpPr>
        <p:spPr>
          <a:xfrm>
            <a:off x="9380801" y="2660977"/>
            <a:ext cx="4267200" cy="15736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a:stCxn id="6" idx="0"/>
            <a:endCxn id="5" idx="2"/>
          </p:cNvCxnSpPr>
          <p:nvPr/>
        </p:nvCxnSpPr>
        <p:spPr>
          <a:xfrm flipV="1">
            <a:off x="3018104" y="5169229"/>
            <a:ext cx="2990850" cy="16827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a:stCxn id="7" idx="0"/>
            <a:endCxn id="5" idx="2"/>
          </p:cNvCxnSpPr>
          <p:nvPr/>
        </p:nvCxnSpPr>
        <p:spPr>
          <a:xfrm flipH="1" flipV="1">
            <a:off x="6008956" y="5169224"/>
            <a:ext cx="1771650" cy="172720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227401" y="5169222"/>
            <a:ext cx="3505200" cy="1046440"/>
          </a:xfrm>
          <a:prstGeom prst="rect">
            <a:avLst/>
          </a:prstGeom>
          <a:noFill/>
        </p:spPr>
        <p:txBody>
          <a:bodyPr wrap="square" lIns="182880" tIns="91440" rIns="182880" bIns="91440" rtlCol="0">
            <a:spAutoFit/>
          </a:bodyPr>
          <a:lstStyle/>
          <a:p>
            <a:pPr algn="ctr"/>
            <a:r>
              <a:rPr lang="en-US" sz="2800" dirty="0">
                <a:solidFill>
                  <a:schemeClr val="bg1"/>
                </a:solidFill>
              </a:rPr>
              <a:t>Level 2 Resampling </a:t>
            </a:r>
          </a:p>
          <a:p>
            <a:pPr algn="ctr"/>
            <a:r>
              <a:rPr lang="en-US" sz="2800" dirty="0">
                <a:solidFill>
                  <a:schemeClr val="bg1"/>
                </a:solidFill>
              </a:rPr>
              <a:t>(5-fold CV)</a:t>
            </a:r>
          </a:p>
        </p:txBody>
      </p:sp>
      <p:sp>
        <p:nvSpPr>
          <p:cNvPr id="15" name="Rounded Rectangle 14"/>
          <p:cNvSpPr/>
          <p:nvPr/>
        </p:nvSpPr>
        <p:spPr>
          <a:xfrm>
            <a:off x="1309954" y="9391976"/>
            <a:ext cx="3422650" cy="914400"/>
          </a:xfrm>
          <a:prstGeom prst="roundRect">
            <a:avLst/>
          </a:prstGeom>
        </p:spPr>
        <p:style>
          <a:lnRef idx="1">
            <a:schemeClr val="accent1"/>
          </a:lnRef>
          <a:fillRef idx="3">
            <a:schemeClr val="accent1"/>
          </a:fillRef>
          <a:effectRef idx="2">
            <a:schemeClr val="accent1"/>
          </a:effectRef>
          <a:fontRef idx="minor">
            <a:schemeClr val="lt1"/>
          </a:fontRef>
        </p:style>
        <p:txBody>
          <a:bodyPr lIns="182880" tIns="91440" rIns="182880" bIns="91440" spcCol="0" rtlCol="0" anchor="ctr"/>
          <a:lstStyle/>
          <a:p>
            <a:pPr algn="ctr"/>
            <a:r>
              <a:rPr lang="en-US" sz="2800" dirty="0">
                <a:solidFill>
                  <a:schemeClr val="tx1"/>
                </a:solidFill>
              </a:rPr>
              <a:t>Parameter Selection + Retraining</a:t>
            </a:r>
          </a:p>
        </p:txBody>
      </p:sp>
      <p:cxnSp>
        <p:nvCxnSpPr>
          <p:cNvPr id="16" name="Straight Connector 15"/>
          <p:cNvCxnSpPr>
            <a:stCxn id="6" idx="2"/>
            <a:endCxn id="15" idx="0"/>
          </p:cNvCxnSpPr>
          <p:nvPr/>
        </p:nvCxnSpPr>
        <p:spPr>
          <a:xfrm>
            <a:off x="3018101" y="7766376"/>
            <a:ext cx="3176" cy="1625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a:stCxn id="7" idx="2"/>
            <a:endCxn id="15" idx="0"/>
          </p:cNvCxnSpPr>
          <p:nvPr/>
        </p:nvCxnSpPr>
        <p:spPr>
          <a:xfrm flipH="1">
            <a:off x="3021277" y="7810829"/>
            <a:ext cx="4759324" cy="1581150"/>
          </a:xfrm>
          <a:prstGeom prst="line">
            <a:avLst/>
          </a:prstGeom>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150670" y="2464124"/>
            <a:ext cx="3945206" cy="1864948"/>
          </a:xfrm>
          <a:prstGeom prst="rect">
            <a:avLst/>
          </a:prstGeom>
          <a:noFill/>
        </p:spPr>
        <p:txBody>
          <a:bodyPr wrap="none" lIns="182880" tIns="91440" rIns="182880" bIns="91440" rtlCol="0">
            <a:spAutoFit/>
          </a:bodyPr>
          <a:lstStyle/>
          <a:p>
            <a:pPr algn="ctr"/>
            <a:r>
              <a:rPr lang="en-US" dirty="0" smtClean="0"/>
              <a:t>Level 1 Resampling </a:t>
            </a:r>
          </a:p>
          <a:p>
            <a:pPr algn="ctr"/>
            <a:r>
              <a:rPr lang="en-US" dirty="0" smtClean="0"/>
              <a:t>(3x 10-fold CV)</a:t>
            </a:r>
          </a:p>
          <a:p>
            <a:endParaRPr lang="en-US" dirty="0"/>
          </a:p>
        </p:txBody>
      </p:sp>
      <p:sp>
        <p:nvSpPr>
          <p:cNvPr id="28" name="TextBox 27"/>
          <p:cNvSpPr txBox="1"/>
          <p:nvPr/>
        </p:nvSpPr>
        <p:spPr>
          <a:xfrm>
            <a:off x="0" y="5341060"/>
            <a:ext cx="3945206" cy="1846660"/>
          </a:xfrm>
          <a:prstGeom prst="rect">
            <a:avLst/>
          </a:prstGeom>
          <a:noFill/>
        </p:spPr>
        <p:txBody>
          <a:bodyPr wrap="none" lIns="182880" tIns="91440" rIns="182880" bIns="91440" rtlCol="0">
            <a:spAutoFit/>
          </a:bodyPr>
          <a:lstStyle/>
          <a:p>
            <a:pPr algn="ctr"/>
            <a:r>
              <a:rPr lang="en-US" dirty="0" smtClean="0"/>
              <a:t>Level 2 Resampling </a:t>
            </a:r>
          </a:p>
          <a:p>
            <a:pPr algn="ctr"/>
            <a:r>
              <a:rPr lang="en-US" dirty="0" smtClean="0"/>
              <a:t>(5-fold CV)</a:t>
            </a:r>
          </a:p>
          <a:p>
            <a:endParaRPr lang="en-US" dirty="0"/>
          </a:p>
        </p:txBody>
      </p:sp>
      <p:cxnSp>
        <p:nvCxnSpPr>
          <p:cNvPr id="39" name="Straight Arrow Connector 38"/>
          <p:cNvCxnSpPr/>
          <p:nvPr/>
        </p:nvCxnSpPr>
        <p:spPr>
          <a:xfrm>
            <a:off x="4095876" y="3384877"/>
            <a:ext cx="3303730" cy="3175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3118840" y="6183914"/>
            <a:ext cx="826366"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9337595" y="3856327"/>
            <a:ext cx="1026212" cy="1292662"/>
          </a:xfrm>
          <a:prstGeom prst="rect">
            <a:avLst/>
          </a:prstGeom>
          <a:noFill/>
        </p:spPr>
        <p:txBody>
          <a:bodyPr wrap="none" lIns="182880" tIns="91440" rIns="182880" bIns="91440" rtlCol="0">
            <a:spAutoFit/>
          </a:bodyPr>
          <a:lstStyle/>
          <a:p>
            <a:r>
              <a:rPr lang="en-US" sz="7200" b="1" dirty="0"/>
              <a:t>…</a:t>
            </a:r>
          </a:p>
        </p:txBody>
      </p:sp>
      <p:sp>
        <p:nvSpPr>
          <p:cNvPr id="45" name="TextBox 44"/>
          <p:cNvSpPr txBox="1"/>
          <p:nvPr/>
        </p:nvSpPr>
        <p:spPr>
          <a:xfrm>
            <a:off x="4906539" y="6473717"/>
            <a:ext cx="1026212" cy="1292662"/>
          </a:xfrm>
          <a:prstGeom prst="rect">
            <a:avLst/>
          </a:prstGeom>
          <a:noFill/>
        </p:spPr>
        <p:txBody>
          <a:bodyPr wrap="none" lIns="182880" tIns="91440" rIns="182880" bIns="91440" rtlCol="0">
            <a:spAutoFit/>
          </a:bodyPr>
          <a:lstStyle/>
          <a:p>
            <a:r>
              <a:rPr lang="en-US" sz="7200" b="1" dirty="0"/>
              <a:t>…</a:t>
            </a:r>
          </a:p>
        </p:txBody>
      </p:sp>
      <p:sp>
        <p:nvSpPr>
          <p:cNvPr id="50" name="Rounded Rectangle 49"/>
          <p:cNvSpPr/>
          <p:nvPr/>
        </p:nvSpPr>
        <p:spPr>
          <a:xfrm>
            <a:off x="6028006" y="9391976"/>
            <a:ext cx="3422650" cy="914400"/>
          </a:xfrm>
          <a:prstGeom prst="roundRect">
            <a:avLst/>
          </a:prstGeom>
        </p:spPr>
        <p:style>
          <a:lnRef idx="1">
            <a:schemeClr val="accent1"/>
          </a:lnRef>
          <a:fillRef idx="3">
            <a:schemeClr val="accent1"/>
          </a:fillRef>
          <a:effectRef idx="2">
            <a:schemeClr val="accent1"/>
          </a:effectRef>
          <a:fontRef idx="minor">
            <a:schemeClr val="lt1"/>
          </a:fontRef>
        </p:style>
        <p:txBody>
          <a:bodyPr lIns="182880" tIns="91440" rIns="182880" bIns="91440" spcCol="0" rtlCol="0" anchor="ctr"/>
          <a:lstStyle/>
          <a:p>
            <a:pPr algn="ctr"/>
            <a:r>
              <a:rPr lang="en-US" sz="2800" dirty="0">
                <a:solidFill>
                  <a:schemeClr val="tx1"/>
                </a:solidFill>
              </a:rPr>
              <a:t>Prediction Error Estimation</a:t>
            </a:r>
          </a:p>
        </p:txBody>
      </p:sp>
      <p:cxnSp>
        <p:nvCxnSpPr>
          <p:cNvPr id="51" name="Straight Connector 50"/>
          <p:cNvCxnSpPr>
            <a:stCxn id="50" idx="1"/>
            <a:endCxn id="15" idx="3"/>
          </p:cNvCxnSpPr>
          <p:nvPr/>
        </p:nvCxnSpPr>
        <p:spPr>
          <a:xfrm flipH="1">
            <a:off x="4732601" y="9849176"/>
            <a:ext cx="1295400" cy="0"/>
          </a:xfrm>
          <a:prstGeom prst="line">
            <a:avLst/>
          </a:prstGeom>
        </p:spPr>
        <p:style>
          <a:lnRef idx="2">
            <a:schemeClr val="accent1"/>
          </a:lnRef>
          <a:fillRef idx="0">
            <a:schemeClr val="accent1"/>
          </a:fillRef>
          <a:effectRef idx="1">
            <a:schemeClr val="accent1"/>
          </a:effectRef>
          <a:fontRef idx="minor">
            <a:schemeClr val="tx1"/>
          </a:fontRef>
        </p:style>
      </p:cxnSp>
      <p:pic>
        <p:nvPicPr>
          <p:cNvPr id="54" name="Picture 53" descr="error_profi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09003" y="6970235"/>
            <a:ext cx="6413797" cy="4821040"/>
          </a:xfrm>
          <a:prstGeom prst="rect">
            <a:avLst/>
          </a:prstGeom>
        </p:spPr>
      </p:pic>
      <p:sp>
        <p:nvSpPr>
          <p:cNvPr id="55" name="TextBox 54"/>
          <p:cNvSpPr txBox="1"/>
          <p:nvPr/>
        </p:nvSpPr>
        <p:spPr>
          <a:xfrm>
            <a:off x="11071588" y="5643797"/>
            <a:ext cx="5260094" cy="1292662"/>
          </a:xfrm>
          <a:prstGeom prst="rect">
            <a:avLst/>
          </a:prstGeom>
          <a:noFill/>
        </p:spPr>
        <p:txBody>
          <a:bodyPr wrap="none" lIns="182880" tIns="91440" rIns="182880" bIns="91440" rtlCol="0">
            <a:spAutoFit/>
          </a:bodyPr>
          <a:lstStyle/>
          <a:p>
            <a:pPr algn="ctr"/>
            <a:r>
              <a:rPr lang="en-US" dirty="0" smtClean="0"/>
              <a:t>Error Distribution Built for </a:t>
            </a:r>
          </a:p>
          <a:p>
            <a:pPr algn="ctr"/>
            <a:r>
              <a:rPr lang="en-US" dirty="0" smtClean="0"/>
              <a:t>Models Across Resamples</a:t>
            </a:r>
          </a:p>
        </p:txBody>
      </p:sp>
      <p:cxnSp>
        <p:nvCxnSpPr>
          <p:cNvPr id="57" name="Straight Arrow Connector 56"/>
          <p:cNvCxnSpPr>
            <a:stCxn id="50" idx="3"/>
          </p:cNvCxnSpPr>
          <p:nvPr/>
        </p:nvCxnSpPr>
        <p:spPr>
          <a:xfrm>
            <a:off x="9450651" y="9849176"/>
            <a:ext cx="13059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635857" y="12008473"/>
            <a:ext cx="16686943" cy="1631216"/>
          </a:xfrm>
          <a:prstGeom prst="rect">
            <a:avLst/>
          </a:prstGeom>
          <a:noFill/>
        </p:spPr>
        <p:txBody>
          <a:bodyPr wrap="square" rtlCol="0">
            <a:spAutoFit/>
          </a:bodyPr>
          <a:lstStyle/>
          <a:p>
            <a:pPr algn="just"/>
            <a:r>
              <a:rPr lang="en-US" sz="2000" b="1" dirty="0" smtClean="0">
                <a:latin typeface="Arial" panose="020B0604020202020204" pitchFamily="34" charset="0"/>
                <a:cs typeface="Arial" panose="020B0604020202020204" pitchFamily="34" charset="0"/>
              </a:rPr>
              <a:t>The model training and data resampling flow chart above shows how for any one learning algorithm, the out-of-sample performance of that algorithm was determined by a nested cross-validation strategy including separate </a:t>
            </a:r>
            <a:r>
              <a:rPr lang="en-US" sz="2000" b="1" dirty="0" err="1" smtClean="0">
                <a:latin typeface="Arial" panose="020B0604020202020204" pitchFamily="34" charset="0"/>
                <a:cs typeface="Arial" panose="020B0604020202020204" pitchFamily="34" charset="0"/>
              </a:rPr>
              <a:t>resamplings</a:t>
            </a:r>
            <a:r>
              <a:rPr lang="en-US" sz="2000" b="1" dirty="0" smtClean="0">
                <a:latin typeface="Arial" panose="020B0604020202020204" pitchFamily="34" charset="0"/>
                <a:cs typeface="Arial" panose="020B0604020202020204" pitchFamily="34" charset="0"/>
              </a:rPr>
              <a:t> for both feature selection and model parameter selection.  After both of those steps were complete for any one fold, performance estimates were measured as both </a:t>
            </a:r>
            <a:r>
              <a:rPr lang="en-US" sz="2000" b="1" i="1" dirty="0" smtClean="0">
                <a:latin typeface="Arial" panose="020B0604020202020204" pitchFamily="34" charset="0"/>
                <a:cs typeface="Arial" panose="020B0604020202020204" pitchFamily="34" charset="0"/>
              </a:rPr>
              <a:t>Kappa </a:t>
            </a:r>
            <a:r>
              <a:rPr lang="en-US" sz="2000" b="1" dirty="0" smtClean="0">
                <a:latin typeface="Arial" panose="020B0604020202020204" pitchFamily="34" charset="0"/>
                <a:cs typeface="Arial" panose="020B0604020202020204" pitchFamily="34" charset="0"/>
              </a:rPr>
              <a:t>and </a:t>
            </a:r>
            <a:r>
              <a:rPr lang="en-US" sz="2000" b="1" i="1" dirty="0" smtClean="0">
                <a:latin typeface="Arial" panose="020B0604020202020204" pitchFamily="34" charset="0"/>
                <a:cs typeface="Arial" panose="020B0604020202020204" pitchFamily="34" charset="0"/>
              </a:rPr>
              <a:t>Accuracy over the No-Information Rate.</a:t>
            </a:r>
            <a:r>
              <a:rPr lang="en-US" sz="2000" b="1" dirty="0" smtClean="0">
                <a:latin typeface="Arial" panose="020B0604020202020204" pitchFamily="34" charset="0"/>
                <a:cs typeface="Arial" panose="020B0604020202020204" pitchFamily="34" charset="0"/>
              </a:rPr>
              <a:t>  These performance estimates were then used to select the best learning algorithm amongs</a:t>
            </a:r>
            <a:r>
              <a:rPr lang="en-US" sz="2000" b="1" dirty="0" smtClean="0">
                <a:latin typeface="Arial" panose="020B0604020202020204" pitchFamily="34" charset="0"/>
                <a:cs typeface="Arial" panose="020B0604020202020204" pitchFamily="34" charset="0"/>
              </a:rPr>
              <a:t>t many candidates.</a:t>
            </a:r>
            <a:endParaRPr lang="en-US"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908524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ML Models Applied</a:t>
            </a:r>
            <a:endParaRPr lang="en-US" dirty="0"/>
          </a:p>
        </p:txBody>
      </p:sp>
      <p:sp>
        <p:nvSpPr>
          <p:cNvPr id="3" name="Content Placeholder 2"/>
          <p:cNvSpPr>
            <a:spLocks noGrp="1"/>
          </p:cNvSpPr>
          <p:nvPr>
            <p:ph idx="1"/>
          </p:nvPr>
        </p:nvSpPr>
        <p:spPr/>
        <p:txBody>
          <a:bodyPr>
            <a:normAutofit/>
          </a:bodyPr>
          <a:lstStyle/>
          <a:p>
            <a:r>
              <a:rPr lang="en-US" sz="2800" dirty="0"/>
              <a:t>Elastic Net Regression (with and without sample weighting)</a:t>
            </a:r>
          </a:p>
          <a:p>
            <a:r>
              <a:rPr lang="en-US" sz="2800" dirty="0"/>
              <a:t>SVM (Radial Kernel)</a:t>
            </a:r>
          </a:p>
          <a:p>
            <a:r>
              <a:rPr lang="en-US" sz="2800" dirty="0" err="1"/>
              <a:t>kNN</a:t>
            </a:r>
            <a:endParaRPr lang="en-US" sz="2800" dirty="0"/>
          </a:p>
          <a:p>
            <a:r>
              <a:rPr lang="en-US" sz="2800" dirty="0"/>
              <a:t>Random Forest</a:t>
            </a:r>
          </a:p>
          <a:p>
            <a:r>
              <a:rPr lang="en-US" sz="2800" dirty="0"/>
              <a:t>GBM</a:t>
            </a:r>
          </a:p>
          <a:p>
            <a:r>
              <a:rPr lang="en-US" sz="2800" dirty="0"/>
              <a:t>Partial Least Squares</a:t>
            </a:r>
          </a:p>
          <a:p>
            <a:r>
              <a:rPr lang="en-US" sz="2800" dirty="0"/>
              <a:t>Multivariate Adaptive Regression Splines (MARS)</a:t>
            </a:r>
          </a:p>
          <a:p>
            <a:r>
              <a:rPr lang="en-US" sz="2800" dirty="0">
                <a:hlinkClick r:id="rId2"/>
              </a:rPr>
              <a:t>eXtreme Gradient Boosting</a:t>
            </a:r>
            <a:endParaRPr lang="en-US" sz="2800" dirty="0"/>
          </a:p>
          <a:p>
            <a:r>
              <a:rPr lang="en-US" sz="2800" dirty="0">
                <a:hlinkClick r:id="rId3"/>
              </a:rPr>
              <a:t>Shrinkage Discriminant Analysis</a:t>
            </a:r>
            <a:r>
              <a:rPr lang="en-US" sz="2800" dirty="0"/>
              <a:t> (LDA with James-Stein type shrinkage) (</a:t>
            </a:r>
            <a:r>
              <a:rPr lang="en-US" sz="2800" dirty="0">
                <a:hlinkClick r:id="rId4"/>
              </a:rPr>
              <a:t>R package</a:t>
            </a:r>
            <a:r>
              <a:rPr lang="en-US" sz="2800" dirty="0"/>
              <a:t>)</a:t>
            </a:r>
          </a:p>
          <a:p>
            <a:r>
              <a:rPr lang="en-US" sz="2800" dirty="0">
                <a:hlinkClick r:id="rId5"/>
              </a:rPr>
              <a:t>Shrunken Centroids Regularized Discriminant Analysis</a:t>
            </a:r>
            <a:r>
              <a:rPr lang="en-US" sz="2800" dirty="0"/>
              <a:t> (</a:t>
            </a:r>
            <a:r>
              <a:rPr lang="en-US" sz="2800" dirty="0">
                <a:hlinkClick r:id="rId6"/>
              </a:rPr>
              <a:t>R package</a:t>
            </a:r>
            <a:r>
              <a:rPr lang="en-US" sz="2800" dirty="0"/>
              <a:t>)</a:t>
            </a:r>
          </a:p>
          <a:p>
            <a:r>
              <a:rPr lang="en-US" sz="2800" dirty="0">
                <a:hlinkClick r:id="rId7"/>
              </a:rPr>
              <a:t>Predictive Analysis for Microarrays</a:t>
            </a:r>
            <a:endParaRPr lang="en-US" sz="2800" dirty="0"/>
          </a:p>
          <a:p>
            <a:endParaRPr lang="en-US" sz="2800" dirty="0"/>
          </a:p>
          <a:p>
            <a:pPr marL="0" indent="0">
              <a:buNone/>
            </a:pPr>
            <a:r>
              <a:rPr lang="en-US" sz="2800" dirty="0"/>
              <a:t>Ensemble Models</a:t>
            </a:r>
          </a:p>
          <a:p>
            <a:r>
              <a:rPr lang="en-US" sz="2800" dirty="0"/>
              <a:t>Averaging Model – includes RF, SVM, Elastic Net, </a:t>
            </a:r>
          </a:p>
          <a:p>
            <a:r>
              <a:rPr lang="en-US" sz="2800" dirty="0"/>
              <a:t>GLM Model – Stacked ensemble of same as above, with GLM as stacking learner</a:t>
            </a:r>
          </a:p>
          <a:p>
            <a:endParaRPr lang="en-US" sz="2800" dirty="0"/>
          </a:p>
          <a:p>
            <a:endParaRPr lang="en-US" sz="2800" dirty="0"/>
          </a:p>
          <a:p>
            <a:endParaRPr lang="en-US" sz="2800" dirty="0"/>
          </a:p>
          <a:p>
            <a:endParaRPr lang="en-US" sz="2800" dirty="0"/>
          </a:p>
          <a:p>
            <a:endParaRPr lang="en-US" sz="2800" dirty="0"/>
          </a:p>
        </p:txBody>
      </p:sp>
    </p:spTree>
    <p:extLst>
      <p:ext uri="{BB962C8B-B14F-4D97-AF65-F5344CB8AC3E}">
        <p14:creationId xmlns:p14="http://schemas.microsoft.com/office/powerpoint/2010/main" val="130495382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Features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77010699"/>
              </p:ext>
            </p:extLst>
          </p:nvPr>
        </p:nvGraphicFramePr>
        <p:xfrm>
          <a:off x="584085" y="2424435"/>
          <a:ext cx="3608264" cy="8605520"/>
        </p:xfrm>
        <a:graphic>
          <a:graphicData uri="http://schemas.openxmlformats.org/drawingml/2006/table">
            <a:tbl>
              <a:tblPr firstRow="1" bandRow="1">
                <a:tableStyleId>{5C22544A-7EE6-4342-B048-85BDC9FD1C3A}</a:tableStyleId>
              </a:tblPr>
              <a:tblGrid>
                <a:gridCol w="1864000"/>
                <a:gridCol w="1744264"/>
              </a:tblGrid>
              <a:tr h="382649">
                <a:tc>
                  <a:txBody>
                    <a:bodyPr/>
                    <a:lstStyle/>
                    <a:p>
                      <a:pPr algn="ctr" fontAlgn="b"/>
                      <a:r>
                        <a:rPr lang="en-US" sz="2400" u="none" strike="noStrike" dirty="0" smtClean="0">
                          <a:effectLst/>
                        </a:rPr>
                        <a:t>Feature</a:t>
                      </a:r>
                      <a:endParaRPr lang="en-US" sz="2400" b="1" i="0" u="none" strike="noStrike" dirty="0">
                        <a:solidFill>
                          <a:srgbClr val="000000"/>
                        </a:solidFill>
                        <a:effectLst/>
                        <a:latin typeface="Calibri"/>
                      </a:endParaRPr>
                    </a:p>
                  </a:txBody>
                  <a:tcPr marL="25400" marR="25400" marT="25400" marB="0" anchor="b"/>
                </a:tc>
                <a:tc>
                  <a:txBody>
                    <a:bodyPr/>
                    <a:lstStyle/>
                    <a:p>
                      <a:pPr algn="ctr" fontAlgn="b"/>
                      <a:r>
                        <a:rPr lang="en-US" sz="2400" u="none" strike="noStrike" dirty="0" smtClean="0">
                          <a:effectLst/>
                        </a:rPr>
                        <a:t>Frequency</a:t>
                      </a:r>
                      <a:endParaRPr lang="en-US" sz="2400" b="1" i="0" u="none" strike="noStrike" dirty="0">
                        <a:solidFill>
                          <a:srgbClr val="000000"/>
                        </a:solidFill>
                        <a:effectLst/>
                        <a:latin typeface="Calibri"/>
                      </a:endParaRPr>
                    </a:p>
                  </a:txBody>
                  <a:tcPr marL="25400" marR="25400" marT="25400" marB="0" anchor="b"/>
                </a:tc>
              </a:tr>
              <a:tr h="382649">
                <a:tc>
                  <a:txBody>
                    <a:bodyPr/>
                    <a:lstStyle/>
                    <a:p>
                      <a:pPr algn="l" fontAlgn="b"/>
                      <a:r>
                        <a:rPr lang="en-US" sz="2400" u="none" strike="noStrike">
                          <a:effectLst/>
                        </a:rPr>
                        <a:t>ge.HMGB2</a:t>
                      </a:r>
                      <a:endParaRPr lang="en-US" sz="2400" b="0" i="0" u="none" strike="noStrike">
                        <a:solidFill>
                          <a:srgbClr val="000000"/>
                        </a:solidFill>
                        <a:effectLst/>
                        <a:latin typeface="Calibri"/>
                      </a:endParaRPr>
                    </a:p>
                  </a:txBody>
                  <a:tcPr marL="25400" marR="25400" marT="25400" marB="0" anchor="b"/>
                </a:tc>
                <a:tc>
                  <a:txBody>
                    <a:bodyPr/>
                    <a:lstStyle/>
                    <a:p>
                      <a:pPr algn="r" fontAlgn="b"/>
                      <a:r>
                        <a:rPr lang="en-US" sz="2400" u="none" strike="noStrike" dirty="0">
                          <a:effectLst/>
                        </a:rPr>
                        <a:t>30</a:t>
                      </a:r>
                      <a:endParaRPr lang="en-US" sz="2400" b="0" i="0" u="none" strike="noStrike" dirty="0">
                        <a:solidFill>
                          <a:srgbClr val="000000"/>
                        </a:solidFill>
                        <a:effectLst/>
                        <a:latin typeface="Calibri"/>
                      </a:endParaRPr>
                    </a:p>
                  </a:txBody>
                  <a:tcPr marL="25400" marR="25400" marT="25400" marB="0" anchor="b"/>
                </a:tc>
              </a:tr>
              <a:tr h="382649">
                <a:tc>
                  <a:txBody>
                    <a:bodyPr/>
                    <a:lstStyle/>
                    <a:p>
                      <a:pPr algn="l" fontAlgn="b"/>
                      <a:r>
                        <a:rPr lang="en-US" sz="2400" u="none" strike="noStrike">
                          <a:effectLst/>
                        </a:rPr>
                        <a:t>ge.RNF138</a:t>
                      </a:r>
                      <a:endParaRPr lang="en-US" sz="2400" b="0" i="0" u="none" strike="noStrike">
                        <a:solidFill>
                          <a:srgbClr val="000000"/>
                        </a:solidFill>
                        <a:effectLst/>
                        <a:latin typeface="Calibri"/>
                      </a:endParaRPr>
                    </a:p>
                  </a:txBody>
                  <a:tcPr marL="25400" marR="25400" marT="25400" marB="0" anchor="b"/>
                </a:tc>
                <a:tc>
                  <a:txBody>
                    <a:bodyPr/>
                    <a:lstStyle/>
                    <a:p>
                      <a:pPr algn="r" fontAlgn="b"/>
                      <a:r>
                        <a:rPr lang="en-US" sz="2400" u="none" strike="noStrike">
                          <a:effectLst/>
                        </a:rPr>
                        <a:t>30</a:t>
                      </a:r>
                      <a:endParaRPr lang="en-US" sz="2400" b="0" i="0" u="none" strike="noStrike">
                        <a:solidFill>
                          <a:srgbClr val="000000"/>
                        </a:solidFill>
                        <a:effectLst/>
                        <a:latin typeface="Calibri"/>
                      </a:endParaRPr>
                    </a:p>
                  </a:txBody>
                  <a:tcPr marL="25400" marR="25400" marT="25400" marB="0" anchor="b"/>
                </a:tc>
              </a:tr>
              <a:tr h="382649">
                <a:tc>
                  <a:txBody>
                    <a:bodyPr/>
                    <a:lstStyle/>
                    <a:p>
                      <a:pPr algn="l" fontAlgn="b"/>
                      <a:r>
                        <a:rPr lang="en-US" sz="2400" u="none" strike="noStrike">
                          <a:effectLst/>
                        </a:rPr>
                        <a:t>ge.RSBN1</a:t>
                      </a:r>
                      <a:endParaRPr lang="en-US" sz="2400" b="0" i="0" u="none" strike="noStrike">
                        <a:solidFill>
                          <a:srgbClr val="000000"/>
                        </a:solidFill>
                        <a:effectLst/>
                        <a:latin typeface="Calibri"/>
                      </a:endParaRPr>
                    </a:p>
                  </a:txBody>
                  <a:tcPr marL="25400" marR="25400" marT="25400" marB="0" anchor="b"/>
                </a:tc>
                <a:tc>
                  <a:txBody>
                    <a:bodyPr/>
                    <a:lstStyle/>
                    <a:p>
                      <a:pPr algn="r" fontAlgn="b"/>
                      <a:r>
                        <a:rPr lang="en-US" sz="2400" u="none" strike="noStrike">
                          <a:effectLst/>
                        </a:rPr>
                        <a:t>30</a:t>
                      </a:r>
                      <a:endParaRPr lang="en-US" sz="2400" b="0" i="0" u="none" strike="noStrike">
                        <a:solidFill>
                          <a:srgbClr val="000000"/>
                        </a:solidFill>
                        <a:effectLst/>
                        <a:latin typeface="Calibri"/>
                      </a:endParaRPr>
                    </a:p>
                  </a:txBody>
                  <a:tcPr marL="25400" marR="25400" marT="25400" marB="0" anchor="b"/>
                </a:tc>
              </a:tr>
              <a:tr h="382649">
                <a:tc>
                  <a:txBody>
                    <a:bodyPr/>
                    <a:lstStyle/>
                    <a:p>
                      <a:pPr algn="l" fontAlgn="b"/>
                      <a:r>
                        <a:rPr lang="en-US" sz="2400" u="none" strike="noStrike">
                          <a:effectLst/>
                        </a:rPr>
                        <a:t>ge.SMAD4</a:t>
                      </a:r>
                      <a:endParaRPr lang="en-US" sz="2400" b="0" i="0" u="none" strike="noStrike">
                        <a:solidFill>
                          <a:srgbClr val="000000"/>
                        </a:solidFill>
                        <a:effectLst/>
                        <a:latin typeface="Calibri"/>
                      </a:endParaRPr>
                    </a:p>
                  </a:txBody>
                  <a:tcPr marL="25400" marR="25400" marT="25400" marB="0" anchor="b"/>
                </a:tc>
                <a:tc>
                  <a:txBody>
                    <a:bodyPr/>
                    <a:lstStyle/>
                    <a:p>
                      <a:pPr algn="r" fontAlgn="b"/>
                      <a:r>
                        <a:rPr lang="en-US" sz="2400" u="none" strike="noStrike" dirty="0">
                          <a:effectLst/>
                        </a:rPr>
                        <a:t>30</a:t>
                      </a:r>
                      <a:endParaRPr lang="en-US" sz="2400" b="0" i="0" u="none" strike="noStrike" dirty="0">
                        <a:solidFill>
                          <a:srgbClr val="000000"/>
                        </a:solidFill>
                        <a:effectLst/>
                        <a:latin typeface="Calibri"/>
                      </a:endParaRPr>
                    </a:p>
                  </a:txBody>
                  <a:tcPr marL="25400" marR="25400" marT="25400" marB="0" anchor="b"/>
                </a:tc>
              </a:tr>
              <a:tr h="382649">
                <a:tc>
                  <a:txBody>
                    <a:bodyPr/>
                    <a:lstStyle/>
                    <a:p>
                      <a:pPr algn="l" fontAlgn="b"/>
                      <a:r>
                        <a:rPr lang="en-US" sz="2400" u="none" strike="noStrike">
                          <a:effectLst/>
                        </a:rPr>
                        <a:t>ge.ZNF708</a:t>
                      </a:r>
                      <a:endParaRPr lang="en-US" sz="2400" b="0" i="0" u="none" strike="noStrike">
                        <a:solidFill>
                          <a:srgbClr val="000000"/>
                        </a:solidFill>
                        <a:effectLst/>
                        <a:latin typeface="Calibri"/>
                      </a:endParaRPr>
                    </a:p>
                  </a:txBody>
                  <a:tcPr marL="25400" marR="25400" marT="25400" marB="0" anchor="b"/>
                </a:tc>
                <a:tc>
                  <a:txBody>
                    <a:bodyPr/>
                    <a:lstStyle/>
                    <a:p>
                      <a:pPr algn="r" fontAlgn="b"/>
                      <a:r>
                        <a:rPr lang="en-US" sz="2400" u="none" strike="noStrike">
                          <a:effectLst/>
                        </a:rPr>
                        <a:t>30</a:t>
                      </a:r>
                      <a:endParaRPr lang="en-US" sz="2400" b="0" i="0" u="none" strike="noStrike">
                        <a:solidFill>
                          <a:srgbClr val="000000"/>
                        </a:solidFill>
                        <a:effectLst/>
                        <a:latin typeface="Calibri"/>
                      </a:endParaRPr>
                    </a:p>
                  </a:txBody>
                  <a:tcPr marL="25400" marR="25400" marT="25400" marB="0" anchor="b"/>
                </a:tc>
              </a:tr>
              <a:tr h="382649">
                <a:tc>
                  <a:txBody>
                    <a:bodyPr/>
                    <a:lstStyle/>
                    <a:p>
                      <a:pPr algn="l" fontAlgn="b"/>
                      <a:r>
                        <a:rPr lang="en-US" sz="2400" u="none" strike="noStrike">
                          <a:effectLst/>
                        </a:rPr>
                        <a:t>ge.AGPAT5</a:t>
                      </a:r>
                      <a:endParaRPr lang="en-US" sz="2400" b="0" i="0" u="none" strike="noStrike">
                        <a:solidFill>
                          <a:srgbClr val="000000"/>
                        </a:solidFill>
                        <a:effectLst/>
                        <a:latin typeface="Calibri"/>
                      </a:endParaRPr>
                    </a:p>
                  </a:txBody>
                  <a:tcPr marL="25400" marR="25400" marT="25400" marB="0" anchor="b"/>
                </a:tc>
                <a:tc>
                  <a:txBody>
                    <a:bodyPr/>
                    <a:lstStyle/>
                    <a:p>
                      <a:pPr algn="r" fontAlgn="b"/>
                      <a:r>
                        <a:rPr lang="en-US" sz="2400" u="none" strike="noStrike">
                          <a:effectLst/>
                        </a:rPr>
                        <a:t>28</a:t>
                      </a:r>
                      <a:endParaRPr lang="en-US" sz="2400" b="0" i="0" u="none" strike="noStrike">
                        <a:solidFill>
                          <a:srgbClr val="000000"/>
                        </a:solidFill>
                        <a:effectLst/>
                        <a:latin typeface="Calibri"/>
                      </a:endParaRPr>
                    </a:p>
                  </a:txBody>
                  <a:tcPr marL="25400" marR="25400" marT="25400" marB="0" anchor="b"/>
                </a:tc>
              </a:tr>
              <a:tr h="382649">
                <a:tc>
                  <a:txBody>
                    <a:bodyPr/>
                    <a:lstStyle/>
                    <a:p>
                      <a:pPr algn="l" fontAlgn="b"/>
                      <a:r>
                        <a:rPr lang="en-US" sz="2400" u="none" strike="noStrike">
                          <a:effectLst/>
                        </a:rPr>
                        <a:t>ge.HDHD2</a:t>
                      </a:r>
                      <a:endParaRPr lang="en-US" sz="2400" b="0" i="0" u="none" strike="noStrike">
                        <a:solidFill>
                          <a:srgbClr val="000000"/>
                        </a:solidFill>
                        <a:effectLst/>
                        <a:latin typeface="Calibri"/>
                      </a:endParaRPr>
                    </a:p>
                  </a:txBody>
                  <a:tcPr marL="25400" marR="25400" marT="25400" marB="0" anchor="b"/>
                </a:tc>
                <a:tc>
                  <a:txBody>
                    <a:bodyPr/>
                    <a:lstStyle/>
                    <a:p>
                      <a:pPr algn="r" fontAlgn="b"/>
                      <a:r>
                        <a:rPr lang="en-US" sz="2400" u="none" strike="noStrike">
                          <a:effectLst/>
                        </a:rPr>
                        <a:t>28</a:t>
                      </a:r>
                      <a:endParaRPr lang="en-US" sz="2400" b="0" i="0" u="none" strike="noStrike">
                        <a:solidFill>
                          <a:srgbClr val="000000"/>
                        </a:solidFill>
                        <a:effectLst/>
                        <a:latin typeface="Calibri"/>
                      </a:endParaRPr>
                    </a:p>
                  </a:txBody>
                  <a:tcPr marL="25400" marR="25400" marT="25400" marB="0" anchor="b"/>
                </a:tc>
              </a:tr>
              <a:tr h="382649">
                <a:tc>
                  <a:txBody>
                    <a:bodyPr/>
                    <a:lstStyle/>
                    <a:p>
                      <a:pPr algn="l" fontAlgn="b"/>
                      <a:r>
                        <a:rPr lang="en-US" sz="2400" u="none" strike="noStrike">
                          <a:effectLst/>
                        </a:rPr>
                        <a:t>cn.MBD2</a:t>
                      </a:r>
                      <a:endParaRPr lang="en-US" sz="2400" b="0" i="0" u="none" strike="noStrike">
                        <a:solidFill>
                          <a:srgbClr val="000000"/>
                        </a:solidFill>
                        <a:effectLst/>
                        <a:latin typeface="Calibri"/>
                      </a:endParaRPr>
                    </a:p>
                  </a:txBody>
                  <a:tcPr marL="25400" marR="25400" marT="25400" marB="0" anchor="b"/>
                </a:tc>
                <a:tc>
                  <a:txBody>
                    <a:bodyPr/>
                    <a:lstStyle/>
                    <a:p>
                      <a:pPr algn="r" fontAlgn="b"/>
                      <a:r>
                        <a:rPr lang="en-US" sz="2400" u="none" strike="noStrike">
                          <a:effectLst/>
                        </a:rPr>
                        <a:t>27</a:t>
                      </a:r>
                      <a:endParaRPr lang="en-US" sz="2400" b="0" i="0" u="none" strike="noStrike">
                        <a:solidFill>
                          <a:srgbClr val="000000"/>
                        </a:solidFill>
                        <a:effectLst/>
                        <a:latin typeface="Calibri"/>
                      </a:endParaRPr>
                    </a:p>
                  </a:txBody>
                  <a:tcPr marL="25400" marR="25400" marT="25400" marB="0" anchor="b"/>
                </a:tc>
              </a:tr>
              <a:tr h="360339">
                <a:tc>
                  <a:txBody>
                    <a:bodyPr/>
                    <a:lstStyle/>
                    <a:p>
                      <a:pPr algn="l" fontAlgn="b"/>
                      <a:r>
                        <a:rPr lang="en-US" sz="2400" u="none" strike="noStrike">
                          <a:effectLst/>
                        </a:rPr>
                        <a:t>cn.C18ORF54</a:t>
                      </a:r>
                      <a:endParaRPr lang="en-US" sz="2400" b="0" i="0" u="none" strike="noStrike">
                        <a:solidFill>
                          <a:srgbClr val="000000"/>
                        </a:solidFill>
                        <a:effectLst/>
                        <a:latin typeface="Calibri"/>
                      </a:endParaRPr>
                    </a:p>
                  </a:txBody>
                  <a:tcPr marL="25400" marR="25400" marT="25400" marB="0" anchor="b"/>
                </a:tc>
                <a:tc>
                  <a:txBody>
                    <a:bodyPr/>
                    <a:lstStyle/>
                    <a:p>
                      <a:pPr algn="r" fontAlgn="b"/>
                      <a:r>
                        <a:rPr lang="en-US" sz="2400" u="none" strike="noStrike">
                          <a:effectLst/>
                        </a:rPr>
                        <a:t>26</a:t>
                      </a:r>
                      <a:endParaRPr lang="en-US" sz="2400" b="0" i="0" u="none" strike="noStrike">
                        <a:solidFill>
                          <a:srgbClr val="000000"/>
                        </a:solidFill>
                        <a:effectLst/>
                        <a:latin typeface="Calibri"/>
                      </a:endParaRPr>
                    </a:p>
                  </a:txBody>
                  <a:tcPr marL="25400" marR="25400" marT="25400" marB="0" anchor="b"/>
                </a:tc>
              </a:tr>
              <a:tr h="382649">
                <a:tc>
                  <a:txBody>
                    <a:bodyPr/>
                    <a:lstStyle/>
                    <a:p>
                      <a:pPr algn="l" fontAlgn="b"/>
                      <a:r>
                        <a:rPr lang="en-US" sz="2400" u="none" strike="noStrike">
                          <a:effectLst/>
                        </a:rPr>
                        <a:t>ge.ZNF266</a:t>
                      </a:r>
                      <a:endParaRPr lang="en-US" sz="2400" b="0" i="0" u="none" strike="noStrike">
                        <a:solidFill>
                          <a:srgbClr val="000000"/>
                        </a:solidFill>
                        <a:effectLst/>
                        <a:latin typeface="Calibri"/>
                      </a:endParaRPr>
                    </a:p>
                  </a:txBody>
                  <a:tcPr marL="25400" marR="25400" marT="25400" marB="0" anchor="b"/>
                </a:tc>
                <a:tc>
                  <a:txBody>
                    <a:bodyPr/>
                    <a:lstStyle/>
                    <a:p>
                      <a:pPr algn="r" fontAlgn="b"/>
                      <a:r>
                        <a:rPr lang="en-US" sz="2400" u="none" strike="noStrike" dirty="0">
                          <a:effectLst/>
                        </a:rPr>
                        <a:t>26</a:t>
                      </a:r>
                      <a:endParaRPr lang="en-US" sz="2400" b="0" i="0" u="none" strike="noStrike" dirty="0">
                        <a:solidFill>
                          <a:srgbClr val="000000"/>
                        </a:solidFill>
                        <a:effectLst/>
                        <a:latin typeface="Calibri"/>
                      </a:endParaRPr>
                    </a:p>
                  </a:txBody>
                  <a:tcPr marL="25400" marR="25400" marT="25400" marB="0" anchor="b"/>
                </a:tc>
              </a:tr>
              <a:tr h="382649">
                <a:tc>
                  <a:txBody>
                    <a:bodyPr/>
                    <a:lstStyle/>
                    <a:p>
                      <a:pPr algn="l" fontAlgn="b"/>
                      <a:r>
                        <a:rPr lang="en-US" sz="2400" u="none" strike="noStrike">
                          <a:effectLst/>
                        </a:rPr>
                        <a:t>cn.POLI</a:t>
                      </a:r>
                      <a:endParaRPr lang="en-US" sz="2400" b="0" i="0" u="none" strike="noStrike">
                        <a:solidFill>
                          <a:srgbClr val="000000"/>
                        </a:solidFill>
                        <a:effectLst/>
                        <a:latin typeface="Calibri"/>
                      </a:endParaRPr>
                    </a:p>
                  </a:txBody>
                  <a:tcPr marL="25400" marR="25400" marT="25400" marB="0" anchor="b"/>
                </a:tc>
                <a:tc>
                  <a:txBody>
                    <a:bodyPr/>
                    <a:lstStyle/>
                    <a:p>
                      <a:pPr algn="r" fontAlgn="b"/>
                      <a:r>
                        <a:rPr lang="en-US" sz="2400" u="none" strike="noStrike">
                          <a:effectLst/>
                        </a:rPr>
                        <a:t>25</a:t>
                      </a:r>
                      <a:endParaRPr lang="en-US" sz="2400" b="0" i="0" u="none" strike="noStrike">
                        <a:solidFill>
                          <a:srgbClr val="000000"/>
                        </a:solidFill>
                        <a:effectLst/>
                        <a:latin typeface="Calibri"/>
                      </a:endParaRPr>
                    </a:p>
                  </a:txBody>
                  <a:tcPr marL="25400" marR="25400" marT="25400" marB="0" anchor="b"/>
                </a:tc>
              </a:tr>
              <a:tr h="382649">
                <a:tc>
                  <a:txBody>
                    <a:bodyPr/>
                    <a:lstStyle/>
                    <a:p>
                      <a:pPr algn="l" fontAlgn="b"/>
                      <a:r>
                        <a:rPr lang="en-US" sz="2400" u="none" strike="noStrike">
                          <a:effectLst/>
                        </a:rPr>
                        <a:t>ge.UCP2</a:t>
                      </a:r>
                      <a:endParaRPr lang="en-US" sz="2400" b="0" i="0" u="none" strike="noStrike">
                        <a:solidFill>
                          <a:srgbClr val="000000"/>
                        </a:solidFill>
                        <a:effectLst/>
                        <a:latin typeface="Calibri"/>
                      </a:endParaRPr>
                    </a:p>
                  </a:txBody>
                  <a:tcPr marL="25400" marR="25400" marT="25400" marB="0" anchor="b"/>
                </a:tc>
                <a:tc>
                  <a:txBody>
                    <a:bodyPr/>
                    <a:lstStyle/>
                    <a:p>
                      <a:pPr algn="r" fontAlgn="b"/>
                      <a:r>
                        <a:rPr lang="en-US" sz="2400" u="none" strike="noStrike">
                          <a:effectLst/>
                        </a:rPr>
                        <a:t>22</a:t>
                      </a:r>
                      <a:endParaRPr lang="en-US" sz="2400" b="0" i="0" u="none" strike="noStrike">
                        <a:solidFill>
                          <a:srgbClr val="000000"/>
                        </a:solidFill>
                        <a:effectLst/>
                        <a:latin typeface="Calibri"/>
                      </a:endParaRPr>
                    </a:p>
                  </a:txBody>
                  <a:tcPr marL="25400" marR="25400" marT="25400" marB="0" anchor="b"/>
                </a:tc>
              </a:tr>
              <a:tr h="382649">
                <a:tc>
                  <a:txBody>
                    <a:bodyPr/>
                    <a:lstStyle/>
                    <a:p>
                      <a:pPr algn="l" fontAlgn="b"/>
                      <a:r>
                        <a:rPr lang="en-US" sz="2400" u="none" strike="noStrike">
                          <a:effectLst/>
                        </a:rPr>
                        <a:t>ge.MBD1</a:t>
                      </a:r>
                      <a:endParaRPr lang="en-US" sz="2400" b="0" i="0" u="none" strike="noStrike">
                        <a:solidFill>
                          <a:srgbClr val="000000"/>
                        </a:solidFill>
                        <a:effectLst/>
                        <a:latin typeface="Calibri"/>
                      </a:endParaRPr>
                    </a:p>
                  </a:txBody>
                  <a:tcPr marL="25400" marR="25400" marT="25400" marB="0" anchor="b"/>
                </a:tc>
                <a:tc>
                  <a:txBody>
                    <a:bodyPr/>
                    <a:lstStyle/>
                    <a:p>
                      <a:pPr algn="r" fontAlgn="b"/>
                      <a:r>
                        <a:rPr lang="en-US" sz="2400" u="none" strike="noStrike">
                          <a:effectLst/>
                        </a:rPr>
                        <a:t>21</a:t>
                      </a:r>
                      <a:endParaRPr lang="en-US" sz="2400" b="0" i="0" u="none" strike="noStrike">
                        <a:solidFill>
                          <a:srgbClr val="000000"/>
                        </a:solidFill>
                        <a:effectLst/>
                        <a:latin typeface="Calibri"/>
                      </a:endParaRPr>
                    </a:p>
                  </a:txBody>
                  <a:tcPr marL="25400" marR="25400" marT="25400" marB="0" anchor="b"/>
                </a:tc>
              </a:tr>
              <a:tr h="382649">
                <a:tc>
                  <a:txBody>
                    <a:bodyPr/>
                    <a:lstStyle/>
                    <a:p>
                      <a:pPr algn="l" fontAlgn="b"/>
                      <a:r>
                        <a:rPr lang="en-US" sz="2400" u="none" strike="noStrike">
                          <a:effectLst/>
                        </a:rPr>
                        <a:t>ge.ZNF136</a:t>
                      </a:r>
                      <a:endParaRPr lang="en-US" sz="2400" b="0" i="0" u="none" strike="noStrike">
                        <a:solidFill>
                          <a:srgbClr val="000000"/>
                        </a:solidFill>
                        <a:effectLst/>
                        <a:latin typeface="Calibri"/>
                      </a:endParaRPr>
                    </a:p>
                  </a:txBody>
                  <a:tcPr marL="25400" marR="25400" marT="25400" marB="0" anchor="b"/>
                </a:tc>
                <a:tc>
                  <a:txBody>
                    <a:bodyPr/>
                    <a:lstStyle/>
                    <a:p>
                      <a:pPr algn="r" fontAlgn="b"/>
                      <a:r>
                        <a:rPr lang="en-US" sz="2400" u="none" strike="noStrike">
                          <a:effectLst/>
                        </a:rPr>
                        <a:t>21</a:t>
                      </a:r>
                      <a:endParaRPr lang="en-US" sz="2400" b="0" i="0" u="none" strike="noStrike">
                        <a:solidFill>
                          <a:srgbClr val="000000"/>
                        </a:solidFill>
                        <a:effectLst/>
                        <a:latin typeface="Calibri"/>
                      </a:endParaRPr>
                    </a:p>
                  </a:txBody>
                  <a:tcPr marL="25400" marR="25400" marT="25400" marB="0" anchor="b"/>
                </a:tc>
              </a:tr>
              <a:tr h="382649">
                <a:tc>
                  <a:txBody>
                    <a:bodyPr/>
                    <a:lstStyle/>
                    <a:p>
                      <a:pPr algn="l" fontAlgn="b"/>
                      <a:r>
                        <a:rPr lang="en-US" sz="2400" u="none" strike="noStrike">
                          <a:effectLst/>
                        </a:rPr>
                        <a:t>ge.LBR</a:t>
                      </a:r>
                      <a:endParaRPr lang="en-US" sz="2400" b="0" i="0" u="none" strike="noStrike">
                        <a:solidFill>
                          <a:srgbClr val="000000"/>
                        </a:solidFill>
                        <a:effectLst/>
                        <a:latin typeface="Calibri"/>
                      </a:endParaRPr>
                    </a:p>
                  </a:txBody>
                  <a:tcPr marL="25400" marR="25400" marT="25400" marB="0" anchor="b"/>
                </a:tc>
                <a:tc>
                  <a:txBody>
                    <a:bodyPr/>
                    <a:lstStyle/>
                    <a:p>
                      <a:pPr algn="r" fontAlgn="b"/>
                      <a:r>
                        <a:rPr lang="en-US" sz="2400" u="none" strike="noStrike">
                          <a:effectLst/>
                        </a:rPr>
                        <a:t>18</a:t>
                      </a:r>
                      <a:endParaRPr lang="en-US" sz="2400" b="0" i="0" u="none" strike="noStrike">
                        <a:solidFill>
                          <a:srgbClr val="000000"/>
                        </a:solidFill>
                        <a:effectLst/>
                        <a:latin typeface="Calibri"/>
                      </a:endParaRPr>
                    </a:p>
                  </a:txBody>
                  <a:tcPr marL="25400" marR="25400" marT="25400" marB="0" anchor="b"/>
                </a:tc>
              </a:tr>
              <a:tr h="382649">
                <a:tc>
                  <a:txBody>
                    <a:bodyPr/>
                    <a:lstStyle/>
                    <a:p>
                      <a:pPr algn="l" fontAlgn="b"/>
                      <a:r>
                        <a:rPr lang="en-US" sz="2400" u="none" strike="noStrike">
                          <a:effectLst/>
                        </a:rPr>
                        <a:t>cn.WDR7</a:t>
                      </a:r>
                      <a:endParaRPr lang="en-US" sz="2400" b="0" i="0" u="none" strike="noStrike">
                        <a:solidFill>
                          <a:srgbClr val="000000"/>
                        </a:solidFill>
                        <a:effectLst/>
                        <a:latin typeface="Calibri"/>
                      </a:endParaRPr>
                    </a:p>
                  </a:txBody>
                  <a:tcPr marL="25400" marR="25400" marT="25400" marB="0" anchor="b"/>
                </a:tc>
                <a:tc>
                  <a:txBody>
                    <a:bodyPr/>
                    <a:lstStyle/>
                    <a:p>
                      <a:pPr algn="r" fontAlgn="b"/>
                      <a:r>
                        <a:rPr lang="en-US" sz="2400" u="none" strike="noStrike">
                          <a:effectLst/>
                        </a:rPr>
                        <a:t>14</a:t>
                      </a:r>
                      <a:endParaRPr lang="en-US" sz="2400" b="0" i="0" u="none" strike="noStrike">
                        <a:solidFill>
                          <a:srgbClr val="000000"/>
                        </a:solidFill>
                        <a:effectLst/>
                        <a:latin typeface="Calibri"/>
                      </a:endParaRPr>
                    </a:p>
                  </a:txBody>
                  <a:tcPr marL="25400" marR="25400" marT="25400" marB="0" anchor="b"/>
                </a:tc>
              </a:tr>
              <a:tr h="382649">
                <a:tc>
                  <a:txBody>
                    <a:bodyPr/>
                    <a:lstStyle/>
                    <a:p>
                      <a:pPr algn="l" fontAlgn="b"/>
                      <a:r>
                        <a:rPr lang="en-US" sz="2400" u="none" strike="noStrike">
                          <a:effectLst/>
                        </a:rPr>
                        <a:t>ge.ABHD18</a:t>
                      </a:r>
                      <a:endParaRPr lang="en-US" sz="2400" b="0" i="0" u="none" strike="noStrike">
                        <a:solidFill>
                          <a:srgbClr val="000000"/>
                        </a:solidFill>
                        <a:effectLst/>
                        <a:latin typeface="Calibri"/>
                      </a:endParaRPr>
                    </a:p>
                  </a:txBody>
                  <a:tcPr marL="25400" marR="25400" marT="25400" marB="0" anchor="b"/>
                </a:tc>
                <a:tc>
                  <a:txBody>
                    <a:bodyPr/>
                    <a:lstStyle/>
                    <a:p>
                      <a:pPr algn="r" fontAlgn="b"/>
                      <a:r>
                        <a:rPr lang="en-US" sz="2400" u="none" strike="noStrike">
                          <a:effectLst/>
                        </a:rPr>
                        <a:t>13</a:t>
                      </a:r>
                      <a:endParaRPr lang="en-US" sz="2400" b="0" i="0" u="none" strike="noStrike">
                        <a:solidFill>
                          <a:srgbClr val="000000"/>
                        </a:solidFill>
                        <a:effectLst/>
                        <a:latin typeface="Calibri"/>
                      </a:endParaRPr>
                    </a:p>
                  </a:txBody>
                  <a:tcPr marL="25400" marR="25400" marT="25400" marB="0" anchor="b"/>
                </a:tc>
              </a:tr>
              <a:tr h="382649">
                <a:tc>
                  <a:txBody>
                    <a:bodyPr/>
                    <a:lstStyle/>
                    <a:p>
                      <a:pPr algn="l" fontAlgn="b"/>
                      <a:r>
                        <a:rPr lang="en-US" sz="2400" u="none" strike="noStrike">
                          <a:effectLst/>
                        </a:rPr>
                        <a:t>ge.CXXC1</a:t>
                      </a:r>
                      <a:endParaRPr lang="en-US" sz="2400" b="0" i="0" u="none" strike="noStrike">
                        <a:solidFill>
                          <a:srgbClr val="000000"/>
                        </a:solidFill>
                        <a:effectLst/>
                        <a:latin typeface="Calibri"/>
                      </a:endParaRPr>
                    </a:p>
                  </a:txBody>
                  <a:tcPr marL="25400" marR="25400" marT="25400" marB="0" anchor="b"/>
                </a:tc>
                <a:tc>
                  <a:txBody>
                    <a:bodyPr/>
                    <a:lstStyle/>
                    <a:p>
                      <a:pPr algn="r" fontAlgn="b"/>
                      <a:r>
                        <a:rPr lang="en-US" sz="2400" u="none" strike="noStrike">
                          <a:effectLst/>
                        </a:rPr>
                        <a:t>12</a:t>
                      </a:r>
                      <a:endParaRPr lang="en-US" sz="2400" b="0" i="0" u="none" strike="noStrike">
                        <a:solidFill>
                          <a:srgbClr val="000000"/>
                        </a:solidFill>
                        <a:effectLst/>
                        <a:latin typeface="Calibri"/>
                      </a:endParaRPr>
                    </a:p>
                  </a:txBody>
                  <a:tcPr marL="25400" marR="25400" marT="25400" marB="0" anchor="b"/>
                </a:tc>
              </a:tr>
              <a:tr h="382649">
                <a:tc>
                  <a:txBody>
                    <a:bodyPr/>
                    <a:lstStyle/>
                    <a:p>
                      <a:pPr algn="l" fontAlgn="b"/>
                      <a:r>
                        <a:rPr lang="en-US" sz="2400" u="none" strike="noStrike">
                          <a:effectLst/>
                        </a:rPr>
                        <a:t>ge.ZNF292</a:t>
                      </a:r>
                      <a:endParaRPr lang="en-US" sz="2400" b="0" i="0" u="none" strike="noStrike">
                        <a:solidFill>
                          <a:srgbClr val="000000"/>
                        </a:solidFill>
                        <a:effectLst/>
                        <a:latin typeface="Calibri"/>
                      </a:endParaRPr>
                    </a:p>
                  </a:txBody>
                  <a:tcPr marL="25400" marR="25400" marT="25400" marB="0" anchor="b"/>
                </a:tc>
                <a:tc>
                  <a:txBody>
                    <a:bodyPr/>
                    <a:lstStyle/>
                    <a:p>
                      <a:pPr algn="r" fontAlgn="b"/>
                      <a:r>
                        <a:rPr lang="en-US" sz="2400" u="none" strike="noStrike" dirty="0">
                          <a:effectLst/>
                        </a:rPr>
                        <a:t>12</a:t>
                      </a:r>
                      <a:endParaRPr lang="en-US" sz="2400" b="0" i="0" u="none" strike="noStrike" dirty="0">
                        <a:solidFill>
                          <a:srgbClr val="000000"/>
                        </a:solidFill>
                        <a:effectLst/>
                        <a:latin typeface="Calibri"/>
                      </a:endParaRPr>
                    </a:p>
                  </a:txBody>
                  <a:tcPr marL="25400" marR="25400" marT="25400" marB="0" anchor="b"/>
                </a:tc>
              </a:tr>
              <a:tr h="382649">
                <a:tc>
                  <a:txBody>
                    <a:bodyPr/>
                    <a:lstStyle/>
                    <a:p>
                      <a:pPr algn="l" fontAlgn="b"/>
                      <a:r>
                        <a:rPr lang="en-US" sz="2400" u="none" strike="noStrike">
                          <a:effectLst/>
                        </a:rPr>
                        <a:t>ge.ME2</a:t>
                      </a:r>
                      <a:endParaRPr lang="en-US" sz="2400" b="0" i="0" u="none" strike="noStrike">
                        <a:solidFill>
                          <a:srgbClr val="000000"/>
                        </a:solidFill>
                        <a:effectLst/>
                        <a:latin typeface="Calibri"/>
                      </a:endParaRPr>
                    </a:p>
                  </a:txBody>
                  <a:tcPr marL="25400" marR="25400" marT="25400" marB="0" anchor="b"/>
                </a:tc>
                <a:tc>
                  <a:txBody>
                    <a:bodyPr/>
                    <a:lstStyle/>
                    <a:p>
                      <a:pPr algn="r" fontAlgn="b"/>
                      <a:r>
                        <a:rPr lang="en-US" sz="2400" u="none" strike="noStrike">
                          <a:effectLst/>
                        </a:rPr>
                        <a:t>11</a:t>
                      </a:r>
                      <a:endParaRPr lang="en-US" sz="2400" b="0" i="0" u="none" strike="noStrike">
                        <a:solidFill>
                          <a:srgbClr val="000000"/>
                        </a:solidFill>
                        <a:effectLst/>
                        <a:latin typeface="Calibri"/>
                      </a:endParaRPr>
                    </a:p>
                  </a:txBody>
                  <a:tcPr marL="25400" marR="25400" marT="25400" marB="0" anchor="b"/>
                </a:tc>
              </a:tr>
              <a:tr h="382649">
                <a:tc>
                  <a:txBody>
                    <a:bodyPr/>
                    <a:lstStyle/>
                    <a:p>
                      <a:pPr algn="l" fontAlgn="b"/>
                      <a:r>
                        <a:rPr lang="en-US" sz="2400" u="none" strike="noStrike">
                          <a:effectLst/>
                        </a:rPr>
                        <a:t>ge.CXCR4</a:t>
                      </a:r>
                      <a:endParaRPr lang="en-US" sz="2400" b="0" i="0" u="none" strike="noStrike">
                        <a:solidFill>
                          <a:srgbClr val="000000"/>
                        </a:solidFill>
                        <a:effectLst/>
                        <a:latin typeface="Calibri"/>
                      </a:endParaRPr>
                    </a:p>
                  </a:txBody>
                  <a:tcPr marL="25400" marR="25400" marT="25400" marB="0" anchor="b"/>
                </a:tc>
                <a:tc>
                  <a:txBody>
                    <a:bodyPr/>
                    <a:lstStyle/>
                    <a:p>
                      <a:pPr algn="r" fontAlgn="b"/>
                      <a:r>
                        <a:rPr lang="en-US" sz="2400" u="none" strike="noStrike" dirty="0">
                          <a:effectLst/>
                        </a:rPr>
                        <a:t>10</a:t>
                      </a:r>
                      <a:endParaRPr lang="en-US" sz="2400" b="0" i="0" u="none" strike="noStrike" dirty="0">
                        <a:solidFill>
                          <a:srgbClr val="000000"/>
                        </a:solidFill>
                        <a:effectLst/>
                        <a:latin typeface="Calibri"/>
                      </a:endParaRPr>
                    </a:p>
                  </a:txBody>
                  <a:tcPr marL="25400" marR="25400" marT="25400" marB="0" anchor="b"/>
                </a:tc>
              </a:tr>
            </a:tbl>
          </a:graphicData>
        </a:graphic>
      </p:graphicFrame>
      <p:pic>
        <p:nvPicPr>
          <p:cNvPr id="6" name="Picture 5" descr="top_feat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4306" y="2324302"/>
            <a:ext cx="11548990" cy="8696322"/>
          </a:xfrm>
          <a:prstGeom prst="rect">
            <a:avLst/>
          </a:prstGeom>
        </p:spPr>
      </p:pic>
      <p:sp>
        <p:nvSpPr>
          <p:cNvPr id="7" name="TextBox 6"/>
          <p:cNvSpPr txBox="1"/>
          <p:nvPr/>
        </p:nvSpPr>
        <p:spPr>
          <a:xfrm>
            <a:off x="6781208" y="1496359"/>
            <a:ext cx="8702962" cy="615554"/>
          </a:xfrm>
          <a:prstGeom prst="rect">
            <a:avLst/>
          </a:prstGeom>
          <a:noFill/>
        </p:spPr>
        <p:txBody>
          <a:bodyPr wrap="square" lIns="182880" tIns="91440" rIns="182880" bIns="91440" rtlCol="0">
            <a:spAutoFit/>
          </a:bodyPr>
          <a:lstStyle/>
          <a:p>
            <a:pPr algn="ctr"/>
            <a:r>
              <a:rPr lang="en-US" sz="2800" i="1" dirty="0"/>
              <a:t>Feature Values by </a:t>
            </a:r>
            <a:r>
              <a:rPr lang="en-US" sz="2800" i="1" dirty="0" err="1"/>
              <a:t>Navitoclax</a:t>
            </a:r>
            <a:r>
              <a:rPr lang="en-US" sz="2800" i="1" dirty="0"/>
              <a:t> Sensitivity</a:t>
            </a:r>
          </a:p>
        </p:txBody>
      </p:sp>
      <p:sp>
        <p:nvSpPr>
          <p:cNvPr id="8" name="TextBox 7"/>
          <p:cNvSpPr txBox="1"/>
          <p:nvPr/>
        </p:nvSpPr>
        <p:spPr>
          <a:xfrm>
            <a:off x="278077" y="1398712"/>
            <a:ext cx="4352624" cy="1046440"/>
          </a:xfrm>
          <a:prstGeom prst="rect">
            <a:avLst/>
          </a:prstGeom>
          <a:noFill/>
        </p:spPr>
        <p:txBody>
          <a:bodyPr wrap="square" lIns="182880" tIns="91440" rIns="182880" bIns="91440" rtlCol="0">
            <a:spAutoFit/>
          </a:bodyPr>
          <a:lstStyle/>
          <a:p>
            <a:pPr algn="ctr"/>
            <a:r>
              <a:rPr lang="en-US" sz="2800" i="1" dirty="0"/>
              <a:t>Frequency of Feature </a:t>
            </a:r>
          </a:p>
          <a:p>
            <a:pPr algn="ctr"/>
            <a:r>
              <a:rPr lang="en-US" sz="2800" i="1" dirty="0"/>
              <a:t>Selections (in resampling)</a:t>
            </a:r>
          </a:p>
        </p:txBody>
      </p:sp>
      <p:sp>
        <p:nvSpPr>
          <p:cNvPr id="9" name="TextBox 8"/>
          <p:cNvSpPr txBox="1"/>
          <p:nvPr/>
        </p:nvSpPr>
        <p:spPr>
          <a:xfrm>
            <a:off x="635857" y="12008473"/>
            <a:ext cx="16737743" cy="1631216"/>
          </a:xfrm>
          <a:prstGeom prst="rect">
            <a:avLst/>
          </a:prstGeom>
          <a:noFill/>
        </p:spPr>
        <p:txBody>
          <a:bodyPr wrap="square" rtlCol="0">
            <a:spAutoFit/>
          </a:bodyPr>
          <a:lstStyle/>
          <a:p>
            <a:pPr algn="just"/>
            <a:r>
              <a:rPr lang="en-US" sz="2000" b="1" dirty="0" smtClean="0">
                <a:latin typeface="Arial" panose="020B0604020202020204" pitchFamily="34" charset="0"/>
                <a:cs typeface="Arial" panose="020B0604020202020204" pitchFamily="34" charset="0"/>
              </a:rPr>
              <a:t>Figure 1:  Rate of selection of individual features across 30 primary folds where feature name has the format [</a:t>
            </a:r>
            <a:r>
              <a:rPr lang="en-US" sz="2000" b="1" i="1" dirty="0" smtClean="0">
                <a:latin typeface="Arial" panose="020B0604020202020204" pitchFamily="34" charset="0"/>
                <a:cs typeface="Arial" panose="020B0604020202020204" pitchFamily="34" charset="0"/>
              </a:rPr>
              <a:t>data type</a:t>
            </a:r>
            <a:r>
              <a:rPr lang="en-US" sz="2000" b="1" dirty="0" smtClean="0">
                <a:latin typeface="Arial" panose="020B0604020202020204" pitchFamily="34" charset="0"/>
                <a:cs typeface="Arial" panose="020B0604020202020204" pitchFamily="34" charset="0"/>
              </a:rPr>
              <a:t>].[</a:t>
            </a:r>
            <a:r>
              <a:rPr lang="en-US" sz="2000" b="1" i="1" dirty="0" smtClean="0">
                <a:latin typeface="Arial" panose="020B0604020202020204" pitchFamily="34" charset="0"/>
                <a:cs typeface="Arial" panose="020B0604020202020204" pitchFamily="34" charset="0"/>
              </a:rPr>
              <a:t>gene name</a:t>
            </a:r>
            <a:r>
              <a:rPr lang="en-US" sz="2000" b="1" dirty="0" smtClean="0">
                <a:latin typeface="Arial" panose="020B0604020202020204" pitchFamily="34" charset="0"/>
                <a:cs typeface="Arial" panose="020B0604020202020204" pitchFamily="34" charset="0"/>
              </a:rPr>
              <a:t>] (</a:t>
            </a:r>
            <a:r>
              <a:rPr lang="en-US" sz="2000" b="1" dirty="0" err="1" smtClean="0">
                <a:latin typeface="Arial" panose="020B0604020202020204" pitchFamily="34" charset="0"/>
                <a:cs typeface="Arial" panose="020B0604020202020204" pitchFamily="34" charset="0"/>
              </a:rPr>
              <a:t>ge</a:t>
            </a:r>
            <a:r>
              <a:rPr lang="en-US" sz="2000" b="1" dirty="0" smtClean="0">
                <a:latin typeface="Arial" panose="020B0604020202020204" pitchFamily="34" charset="0"/>
                <a:cs typeface="Arial" panose="020B0604020202020204" pitchFamily="34" charset="0"/>
              </a:rPr>
              <a:t> = gene expression, cv = copy number variation).  For numeric features, a two-sided t-test was used to determine feature rank under the constraint that the sign of the difference in mean sensitivity across sensitive and insensitive patients is the same for a single gene’s copy number variation and gene expression values (i.e. they must both exhibit over-expression OR under-expression to be considered).  Figure 2: Distributions of a few copy number and gene expression values grouped by cell line </a:t>
            </a:r>
            <a:r>
              <a:rPr lang="en-US" sz="2000" b="1" dirty="0" err="1" smtClean="0">
                <a:latin typeface="Arial" panose="020B0604020202020204" pitchFamily="34" charset="0"/>
                <a:cs typeface="Arial" panose="020B0604020202020204" pitchFamily="34" charset="0"/>
              </a:rPr>
              <a:t>Navitoclax</a:t>
            </a:r>
            <a:r>
              <a:rPr lang="en-US" sz="2000" b="1" dirty="0" smtClean="0">
                <a:latin typeface="Arial" panose="020B0604020202020204" pitchFamily="34" charset="0"/>
                <a:cs typeface="Arial" panose="020B0604020202020204" pitchFamily="34" charset="0"/>
              </a:rPr>
              <a:t> sensitivity.</a:t>
            </a:r>
            <a:endParaRPr lang="en-US" sz="2000" b="1" dirty="0">
              <a:latin typeface="Arial" panose="020B0604020202020204" pitchFamily="34" charset="0"/>
              <a:cs typeface="Arial" panose="020B0604020202020204" pitchFamily="34" charset="0"/>
            </a:endParaRPr>
          </a:p>
        </p:txBody>
      </p:sp>
      <p:sp>
        <p:nvSpPr>
          <p:cNvPr id="10" name="TextBox 9"/>
          <p:cNvSpPr txBox="1"/>
          <p:nvPr/>
        </p:nvSpPr>
        <p:spPr>
          <a:xfrm>
            <a:off x="1802077" y="11020623"/>
            <a:ext cx="1626923" cy="553998"/>
          </a:xfrm>
          <a:prstGeom prst="rect">
            <a:avLst/>
          </a:prstGeom>
          <a:noFill/>
        </p:spPr>
        <p:txBody>
          <a:bodyPr wrap="square" lIns="182880" tIns="91440" rIns="182880" bIns="91440" rtlCol="0">
            <a:spAutoFit/>
          </a:bodyPr>
          <a:lstStyle/>
          <a:p>
            <a:r>
              <a:rPr lang="en-US" sz="2400" i="1" dirty="0" smtClean="0"/>
              <a:t>Figure 1</a:t>
            </a:r>
            <a:endParaRPr lang="en-US" sz="2400" i="1" dirty="0"/>
          </a:p>
        </p:txBody>
      </p:sp>
      <p:sp>
        <p:nvSpPr>
          <p:cNvPr id="11" name="TextBox 10"/>
          <p:cNvSpPr txBox="1"/>
          <p:nvPr/>
        </p:nvSpPr>
        <p:spPr>
          <a:xfrm>
            <a:off x="10463477" y="11173023"/>
            <a:ext cx="1728523" cy="553998"/>
          </a:xfrm>
          <a:prstGeom prst="rect">
            <a:avLst/>
          </a:prstGeom>
          <a:noFill/>
        </p:spPr>
        <p:txBody>
          <a:bodyPr wrap="square" lIns="182880" tIns="91440" rIns="182880" bIns="91440" rtlCol="0">
            <a:spAutoFit/>
          </a:bodyPr>
          <a:lstStyle/>
          <a:p>
            <a:r>
              <a:rPr lang="en-US" sz="2400" i="1" dirty="0" smtClean="0"/>
              <a:t>Figure 2</a:t>
            </a:r>
            <a:endParaRPr lang="en-US" sz="2400" i="1" dirty="0"/>
          </a:p>
        </p:txBody>
      </p:sp>
    </p:spTree>
    <p:extLst>
      <p:ext uri="{BB962C8B-B14F-4D97-AF65-F5344CB8AC3E}">
        <p14:creationId xmlns:p14="http://schemas.microsoft.com/office/powerpoint/2010/main" val="262879216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Kappa </a:t>
            </a:r>
            <a:r>
              <a:rPr lang="en-US" dirty="0" err="1" smtClean="0"/>
              <a:t>vs</a:t>
            </a:r>
            <a:r>
              <a:rPr lang="en-US" dirty="0" smtClean="0"/>
              <a:t> #Features (COSMIC)</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4118" y="1362078"/>
            <a:ext cx="13966608" cy="10517196"/>
          </a:xfrm>
          <a:prstGeom prst="rect">
            <a:avLst/>
          </a:prstGeom>
        </p:spPr>
      </p:pic>
      <p:sp>
        <p:nvSpPr>
          <p:cNvPr id="7" name="TextBox 6"/>
          <p:cNvSpPr txBox="1"/>
          <p:nvPr/>
        </p:nvSpPr>
        <p:spPr>
          <a:xfrm>
            <a:off x="635857" y="12287873"/>
            <a:ext cx="16686943" cy="1015663"/>
          </a:xfrm>
          <a:prstGeom prst="rect">
            <a:avLst/>
          </a:prstGeom>
          <a:noFill/>
        </p:spPr>
        <p:txBody>
          <a:bodyPr wrap="square" rtlCol="0">
            <a:spAutoFit/>
          </a:bodyPr>
          <a:lstStyle/>
          <a:p>
            <a:pPr algn="just"/>
            <a:r>
              <a:rPr lang="en-US" sz="2000" b="1" dirty="0" smtClean="0">
                <a:latin typeface="Arial" panose="020B0604020202020204" pitchFamily="34" charset="0"/>
                <a:cs typeface="Arial" panose="020B0604020202020204" pitchFamily="34" charset="0"/>
              </a:rPr>
              <a:t>Figure 1:  Mean kappa estimates (across 30 folds) for each learning algorithm applied as a function of the number of genetic features used in training.  Note that the separation in performance between those algorithms is relatively slight and that performance reaches a local maxima at around 20-30 features.</a:t>
            </a:r>
            <a:endParaRPr lang="en-US" sz="2000" b="1" dirty="0">
              <a:latin typeface="Arial" panose="020B0604020202020204" pitchFamily="34" charset="0"/>
              <a:cs typeface="Arial" panose="020B0604020202020204" pitchFamily="34" charset="0"/>
            </a:endParaRPr>
          </a:p>
        </p:txBody>
      </p:sp>
      <p:sp>
        <p:nvSpPr>
          <p:cNvPr id="8" name="TextBox 7"/>
          <p:cNvSpPr txBox="1"/>
          <p:nvPr/>
        </p:nvSpPr>
        <p:spPr>
          <a:xfrm>
            <a:off x="12367815" y="11425026"/>
            <a:ext cx="1626923" cy="553998"/>
          </a:xfrm>
          <a:prstGeom prst="rect">
            <a:avLst/>
          </a:prstGeom>
          <a:noFill/>
        </p:spPr>
        <p:txBody>
          <a:bodyPr wrap="square" lIns="182880" tIns="91440" rIns="182880" bIns="91440" rtlCol="0">
            <a:spAutoFit/>
          </a:bodyPr>
          <a:lstStyle/>
          <a:p>
            <a:r>
              <a:rPr lang="en-US" sz="2400" i="1" dirty="0" smtClean="0"/>
              <a:t>Figure 1</a:t>
            </a:r>
            <a:endParaRPr lang="en-US" sz="2400" i="1" dirty="0"/>
          </a:p>
        </p:txBody>
      </p:sp>
    </p:spTree>
    <p:extLst>
      <p:ext uri="{BB962C8B-B14F-4D97-AF65-F5344CB8AC3E}">
        <p14:creationId xmlns:p14="http://schemas.microsoft.com/office/powerpoint/2010/main" val="50013674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Accuracy </a:t>
            </a:r>
            <a:r>
              <a:rPr lang="en-US" dirty="0" err="1" smtClean="0"/>
              <a:t>vs</a:t>
            </a:r>
            <a:r>
              <a:rPr lang="en-US" dirty="0" smtClean="0"/>
              <a:t> #Features (COSMIC)</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4118" y="1362078"/>
            <a:ext cx="13966608" cy="10517196"/>
          </a:xfrm>
          <a:prstGeom prst="rect">
            <a:avLst/>
          </a:prstGeom>
        </p:spPr>
      </p:pic>
      <p:sp>
        <p:nvSpPr>
          <p:cNvPr id="6" name="TextBox 5"/>
          <p:cNvSpPr txBox="1"/>
          <p:nvPr/>
        </p:nvSpPr>
        <p:spPr>
          <a:xfrm>
            <a:off x="635857" y="12287873"/>
            <a:ext cx="16686943" cy="1015663"/>
          </a:xfrm>
          <a:prstGeom prst="rect">
            <a:avLst/>
          </a:prstGeom>
          <a:noFill/>
        </p:spPr>
        <p:txBody>
          <a:bodyPr wrap="square" rtlCol="0">
            <a:spAutoFit/>
          </a:bodyPr>
          <a:lstStyle/>
          <a:p>
            <a:pPr algn="just"/>
            <a:r>
              <a:rPr lang="en-US" sz="2000" b="1" dirty="0" smtClean="0">
                <a:latin typeface="Arial" panose="020B0604020202020204" pitchFamily="34" charset="0"/>
                <a:cs typeface="Arial" panose="020B0604020202020204" pitchFamily="34" charset="0"/>
              </a:rPr>
              <a:t>Figure 1:  Mean accuracy over no-information rate estimates (across 30 folds) for each learning algorithm applied as a function of the number of genetic features used in training.  Note that the separation in performance between those algorithms is relatively slight and that performance reaches a local maxima at around 20-30 features.</a:t>
            </a:r>
            <a:endParaRPr lang="en-US" sz="2000" b="1" dirty="0">
              <a:latin typeface="Arial" panose="020B0604020202020204" pitchFamily="34" charset="0"/>
              <a:cs typeface="Arial" panose="020B0604020202020204" pitchFamily="34" charset="0"/>
            </a:endParaRPr>
          </a:p>
        </p:txBody>
      </p:sp>
      <p:sp>
        <p:nvSpPr>
          <p:cNvPr id="7" name="TextBox 6"/>
          <p:cNvSpPr txBox="1"/>
          <p:nvPr/>
        </p:nvSpPr>
        <p:spPr>
          <a:xfrm>
            <a:off x="12367815" y="11425026"/>
            <a:ext cx="1626923" cy="553998"/>
          </a:xfrm>
          <a:prstGeom prst="rect">
            <a:avLst/>
          </a:prstGeom>
          <a:noFill/>
        </p:spPr>
        <p:txBody>
          <a:bodyPr wrap="square" lIns="182880" tIns="91440" rIns="182880" bIns="91440" rtlCol="0">
            <a:spAutoFit/>
          </a:bodyPr>
          <a:lstStyle/>
          <a:p>
            <a:r>
              <a:rPr lang="en-US" sz="2400" i="1" dirty="0" smtClean="0"/>
              <a:t>Figure 1</a:t>
            </a:r>
            <a:endParaRPr lang="en-US" sz="2400" i="1" dirty="0"/>
          </a:p>
        </p:txBody>
      </p:sp>
    </p:spTree>
    <p:extLst>
      <p:ext uri="{BB962C8B-B14F-4D97-AF65-F5344CB8AC3E}">
        <p14:creationId xmlns:p14="http://schemas.microsoft.com/office/powerpoint/2010/main" val="361318752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Kappa </a:t>
            </a:r>
            <a:r>
              <a:rPr lang="en-US" dirty="0" err="1" smtClean="0"/>
              <a:t>vs</a:t>
            </a:r>
            <a:r>
              <a:rPr lang="en-US" dirty="0" smtClean="0"/>
              <a:t> #Features (CTD)</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4676" y="1361483"/>
            <a:ext cx="13889624" cy="10459226"/>
          </a:xfrm>
          <a:prstGeom prst="rect">
            <a:avLst/>
          </a:prstGeom>
        </p:spPr>
      </p:pic>
      <p:sp>
        <p:nvSpPr>
          <p:cNvPr id="5" name="TextBox 4"/>
          <p:cNvSpPr txBox="1"/>
          <p:nvPr/>
        </p:nvSpPr>
        <p:spPr>
          <a:xfrm>
            <a:off x="635857" y="12287873"/>
            <a:ext cx="16686943" cy="1015663"/>
          </a:xfrm>
          <a:prstGeom prst="rect">
            <a:avLst/>
          </a:prstGeom>
          <a:noFill/>
        </p:spPr>
        <p:txBody>
          <a:bodyPr wrap="square" rtlCol="0">
            <a:spAutoFit/>
          </a:bodyPr>
          <a:lstStyle/>
          <a:p>
            <a:pPr algn="just"/>
            <a:r>
              <a:rPr lang="en-US" sz="2000" b="1" dirty="0" smtClean="0">
                <a:latin typeface="Arial" panose="020B0604020202020204" pitchFamily="34" charset="0"/>
                <a:cs typeface="Arial" panose="020B0604020202020204" pitchFamily="34" charset="0"/>
              </a:rPr>
              <a:t>Figure 1:  Mean kappa estimates (across 30 folds) for each learning algorithm applied as a function of the number of genetic features used in training.  Note that Kappa estimates for models trained on CTD data are less than half that of the same models trained on the COSMIC data.</a:t>
            </a:r>
            <a:endParaRPr lang="en-US" sz="2000" b="1" dirty="0">
              <a:latin typeface="Arial" panose="020B0604020202020204" pitchFamily="34" charset="0"/>
              <a:cs typeface="Arial" panose="020B0604020202020204" pitchFamily="34" charset="0"/>
            </a:endParaRPr>
          </a:p>
        </p:txBody>
      </p:sp>
      <p:sp>
        <p:nvSpPr>
          <p:cNvPr id="7" name="TextBox 6"/>
          <p:cNvSpPr txBox="1"/>
          <p:nvPr/>
        </p:nvSpPr>
        <p:spPr>
          <a:xfrm>
            <a:off x="12418615" y="11402750"/>
            <a:ext cx="1626923" cy="553998"/>
          </a:xfrm>
          <a:prstGeom prst="rect">
            <a:avLst/>
          </a:prstGeom>
          <a:noFill/>
        </p:spPr>
        <p:txBody>
          <a:bodyPr wrap="square" lIns="182880" tIns="91440" rIns="182880" bIns="91440" rtlCol="0">
            <a:spAutoFit/>
          </a:bodyPr>
          <a:lstStyle/>
          <a:p>
            <a:r>
              <a:rPr lang="en-US" sz="2400" i="1" dirty="0" smtClean="0"/>
              <a:t>Figure 1</a:t>
            </a:r>
            <a:endParaRPr lang="en-US" sz="2400" i="1" dirty="0"/>
          </a:p>
        </p:txBody>
      </p:sp>
    </p:spTree>
    <p:extLst>
      <p:ext uri="{BB962C8B-B14F-4D97-AF65-F5344CB8AC3E}">
        <p14:creationId xmlns:p14="http://schemas.microsoft.com/office/powerpoint/2010/main" val="41046926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Accuracy </a:t>
            </a:r>
            <a:r>
              <a:rPr lang="en-US" dirty="0" err="1" smtClean="0"/>
              <a:t>vs</a:t>
            </a:r>
            <a:r>
              <a:rPr lang="en-US" dirty="0" smtClean="0"/>
              <a:t> #Features (CTD)</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3074" y="1285283"/>
            <a:ext cx="13889624" cy="10459226"/>
          </a:xfrm>
          <a:prstGeom prst="rect">
            <a:avLst/>
          </a:prstGeom>
        </p:spPr>
      </p:pic>
      <p:sp>
        <p:nvSpPr>
          <p:cNvPr id="5" name="TextBox 4"/>
          <p:cNvSpPr txBox="1"/>
          <p:nvPr/>
        </p:nvSpPr>
        <p:spPr>
          <a:xfrm>
            <a:off x="635857" y="12287873"/>
            <a:ext cx="16686943" cy="1015663"/>
          </a:xfrm>
          <a:prstGeom prst="rect">
            <a:avLst/>
          </a:prstGeom>
          <a:noFill/>
        </p:spPr>
        <p:txBody>
          <a:bodyPr wrap="square" rtlCol="0">
            <a:spAutoFit/>
          </a:bodyPr>
          <a:lstStyle/>
          <a:p>
            <a:pPr algn="just"/>
            <a:r>
              <a:rPr lang="en-US" sz="2000" b="1" dirty="0" smtClean="0">
                <a:latin typeface="Arial" panose="020B0604020202020204" pitchFamily="34" charset="0"/>
                <a:cs typeface="Arial" panose="020B0604020202020204" pitchFamily="34" charset="0"/>
              </a:rPr>
              <a:t>Figure 1:  Mean accuracy over no-information rate estimates (across 30 folds) for each learning algorithm applied as a function of the number of genetic features used in training.  Note that performance for models trained on CTD data (shown above) are less than one third that of the same models trained on the COSMIC data.</a:t>
            </a:r>
            <a:endParaRPr lang="en-US" sz="2000" b="1" dirty="0">
              <a:latin typeface="Arial" panose="020B0604020202020204" pitchFamily="34" charset="0"/>
              <a:cs typeface="Arial" panose="020B0604020202020204" pitchFamily="34" charset="0"/>
            </a:endParaRPr>
          </a:p>
        </p:txBody>
      </p:sp>
      <p:sp>
        <p:nvSpPr>
          <p:cNvPr id="6" name="TextBox 5"/>
          <p:cNvSpPr txBox="1"/>
          <p:nvPr/>
        </p:nvSpPr>
        <p:spPr>
          <a:xfrm>
            <a:off x="12266215" y="11299300"/>
            <a:ext cx="1626923" cy="553998"/>
          </a:xfrm>
          <a:prstGeom prst="rect">
            <a:avLst/>
          </a:prstGeom>
          <a:noFill/>
        </p:spPr>
        <p:txBody>
          <a:bodyPr wrap="square" lIns="182880" tIns="91440" rIns="182880" bIns="91440" rtlCol="0">
            <a:spAutoFit/>
          </a:bodyPr>
          <a:lstStyle/>
          <a:p>
            <a:r>
              <a:rPr lang="en-US" sz="2400" i="1" dirty="0" smtClean="0"/>
              <a:t>Figure 1</a:t>
            </a:r>
            <a:endParaRPr lang="en-US" sz="2400" i="1" dirty="0"/>
          </a:p>
        </p:txBody>
      </p:sp>
    </p:spTree>
    <p:extLst>
      <p:ext uri="{BB962C8B-B14F-4D97-AF65-F5344CB8AC3E}">
        <p14:creationId xmlns:p14="http://schemas.microsoft.com/office/powerpoint/2010/main" val="411873738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5860</TotalTime>
  <Words>1871</Words>
  <Application>Microsoft Macintosh PowerPoint</Application>
  <PresentationFormat>Custom</PresentationFormat>
  <Paragraphs>222</Paragraphs>
  <Slides>19</Slides>
  <Notes>0</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Documentation Slides</vt:lpstr>
      <vt:lpstr>Data Summary</vt:lpstr>
      <vt:lpstr>Training Process</vt:lpstr>
      <vt:lpstr>ML Models Applied</vt:lpstr>
      <vt:lpstr>Top Features</vt:lpstr>
      <vt:lpstr>Kappa vs #Features (COSMIC)</vt:lpstr>
      <vt:lpstr>Accuracy vs #Features (COSMIC)</vt:lpstr>
      <vt:lpstr>Kappa vs #Features (CTD)</vt:lpstr>
      <vt:lpstr>Accuracy vs #Features (CTD)</vt:lpstr>
      <vt:lpstr>Ensemble Selection</vt:lpstr>
      <vt:lpstr>Model Accuracy (COSMIC)</vt:lpstr>
      <vt:lpstr>Model Kappa (COSMIC)</vt:lpstr>
      <vt:lpstr>Model Accuracy (CTD)</vt:lpstr>
      <vt:lpstr>Model Kappa (CTD)</vt:lpstr>
      <vt:lpstr>Accuracy In Practice (Precursor)</vt:lpstr>
      <vt:lpstr>Gain In Practice (COSMIC)</vt:lpstr>
      <vt:lpstr>Accuracy In Practice (COSMIC)</vt:lpstr>
      <vt:lpstr>Gain In Practice (CTD)</vt:lpstr>
      <vt:lpstr>Accuracy In Practice (CTD)</vt:lpstr>
    </vt:vector>
  </TitlesOfParts>
  <Company>Benefitfocus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 Czech</dc:creator>
  <cp:lastModifiedBy>Eric Czech</cp:lastModifiedBy>
  <cp:revision>127</cp:revision>
  <dcterms:created xsi:type="dcterms:W3CDTF">2016-04-04T10:27:30Z</dcterms:created>
  <dcterms:modified xsi:type="dcterms:W3CDTF">2016-04-08T12:07:52Z</dcterms:modified>
</cp:coreProperties>
</file>